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1"/>
    <p:sldMasterId id="2147483772" r:id="rId12"/>
    <p:sldMasterId id="2147483820" r:id="rId13"/>
    <p:sldMasterId id="2147483844" r:id="rId14"/>
    <p:sldMasterId id="2147483856" r:id="rId15"/>
    <p:sldMasterId id="2147483868" r:id="rId16"/>
    <p:sldMasterId id="2147483880" r:id="rId17"/>
    <p:sldMasterId id="2147483904" r:id="rId18"/>
  </p:sldMasterIdLst>
  <p:notesMasterIdLst>
    <p:notesMasterId r:id="rId99"/>
  </p:notesMasterIdLst>
  <p:sldIdLst>
    <p:sldId id="458" r:id="rId19"/>
    <p:sldId id="459" r:id="rId20"/>
    <p:sldId id="580" r:id="rId21"/>
    <p:sldId id="532" r:id="rId22"/>
    <p:sldId id="460" r:id="rId23"/>
    <p:sldId id="533" r:id="rId24"/>
    <p:sldId id="534" r:id="rId25"/>
    <p:sldId id="535" r:id="rId26"/>
    <p:sldId id="461" r:id="rId27"/>
    <p:sldId id="579" r:id="rId28"/>
    <p:sldId id="462" r:id="rId29"/>
    <p:sldId id="463" r:id="rId30"/>
    <p:sldId id="519" r:id="rId31"/>
    <p:sldId id="525" r:id="rId32"/>
    <p:sldId id="464" r:id="rId33"/>
    <p:sldId id="526" r:id="rId34"/>
    <p:sldId id="527" r:id="rId35"/>
    <p:sldId id="531" r:id="rId36"/>
    <p:sldId id="465" r:id="rId37"/>
    <p:sldId id="538" r:id="rId38"/>
    <p:sldId id="466" r:id="rId39"/>
    <p:sldId id="467" r:id="rId40"/>
    <p:sldId id="520" r:id="rId41"/>
    <p:sldId id="539" r:id="rId42"/>
    <p:sldId id="468" r:id="rId43"/>
    <p:sldId id="540" r:id="rId44"/>
    <p:sldId id="541" r:id="rId45"/>
    <p:sldId id="542" r:id="rId46"/>
    <p:sldId id="469" r:id="rId47"/>
    <p:sldId id="427" r:id="rId48"/>
    <p:sldId id="470" r:id="rId49"/>
    <p:sldId id="471" r:id="rId50"/>
    <p:sldId id="521" r:id="rId51"/>
    <p:sldId id="543" r:id="rId52"/>
    <p:sldId id="472" r:id="rId53"/>
    <p:sldId id="544" r:id="rId54"/>
    <p:sldId id="545" r:id="rId55"/>
    <p:sldId id="546" r:id="rId56"/>
    <p:sldId id="473" r:id="rId57"/>
    <p:sldId id="547" r:id="rId58"/>
    <p:sldId id="332" r:id="rId59"/>
    <p:sldId id="474" r:id="rId60"/>
    <p:sldId id="412" r:id="rId61"/>
    <p:sldId id="548" r:id="rId62"/>
    <p:sldId id="475" r:id="rId63"/>
    <p:sldId id="549" r:id="rId64"/>
    <p:sldId id="550" r:id="rId65"/>
    <p:sldId id="551" r:id="rId66"/>
    <p:sldId id="476" r:id="rId67"/>
    <p:sldId id="428" r:id="rId68"/>
    <p:sldId id="477" r:id="rId69"/>
    <p:sldId id="478" r:id="rId70"/>
    <p:sldId id="479" r:id="rId71"/>
    <p:sldId id="480" r:id="rId72"/>
    <p:sldId id="481" r:id="rId73"/>
    <p:sldId id="482" r:id="rId74"/>
    <p:sldId id="483" r:id="rId75"/>
    <p:sldId id="484" r:id="rId76"/>
    <p:sldId id="485" r:id="rId77"/>
    <p:sldId id="486" r:id="rId78"/>
    <p:sldId id="487" r:id="rId79"/>
    <p:sldId id="488" r:id="rId80"/>
    <p:sldId id="523" r:id="rId81"/>
    <p:sldId id="552" r:id="rId82"/>
    <p:sldId id="489" r:id="rId83"/>
    <p:sldId id="554" r:id="rId84"/>
    <p:sldId id="553" r:id="rId85"/>
    <p:sldId id="393" r:id="rId86"/>
    <p:sldId id="490" r:id="rId87"/>
    <p:sldId id="555" r:id="rId88"/>
    <p:sldId id="491" r:id="rId89"/>
    <p:sldId id="492" r:id="rId90"/>
    <p:sldId id="524" r:id="rId91"/>
    <p:sldId id="556" r:id="rId92"/>
    <p:sldId id="493" r:id="rId93"/>
    <p:sldId id="557" r:id="rId94"/>
    <p:sldId id="558" r:id="rId95"/>
    <p:sldId id="559" r:id="rId96"/>
    <p:sldId id="561" r:id="rId97"/>
    <p:sldId id="562" r:id="rId98"/>
  </p:sldIdLst>
  <p:sldSz cx="10287000" cy="6858000" type="35mm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F3F3"/>
    <a:srgbClr val="F5F5F5"/>
    <a:srgbClr val="F4F4F4"/>
    <a:srgbClr val="F2F2F2"/>
    <a:srgbClr val="F0F0F0"/>
    <a:srgbClr val="D8D5CF"/>
    <a:srgbClr val="70C8BE"/>
    <a:srgbClr val="FAFAFA"/>
    <a:srgbClr val="F15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157" autoAdjust="0"/>
    <p:restoredTop sz="94660"/>
  </p:normalViewPr>
  <p:slideViewPr>
    <p:cSldViewPr>
      <p:cViewPr varScale="1">
        <p:scale>
          <a:sx n="139" d="100"/>
          <a:sy n="139" d="100"/>
        </p:scale>
        <p:origin x="-1206" y="-10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84" Type="http://schemas.openxmlformats.org/officeDocument/2006/relationships/slide" Target="slides/slide66.xml"/><Relationship Id="rId89" Type="http://schemas.openxmlformats.org/officeDocument/2006/relationships/slide" Target="slides/slide71.xml"/><Relationship Id="rId7" Type="http://schemas.openxmlformats.org/officeDocument/2006/relationships/customXml" Target="../customXml/item7.xml"/><Relationship Id="rId71" Type="http://schemas.openxmlformats.org/officeDocument/2006/relationships/slide" Target="slides/slide53.xml"/><Relationship Id="rId92" Type="http://schemas.openxmlformats.org/officeDocument/2006/relationships/slide" Target="slides/slide7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87" Type="http://schemas.openxmlformats.org/officeDocument/2006/relationships/slide" Target="slides/slide69.xml"/><Relationship Id="rId102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90" Type="http://schemas.openxmlformats.org/officeDocument/2006/relationships/slide" Target="slides/slide72.xml"/><Relationship Id="rId95" Type="http://schemas.openxmlformats.org/officeDocument/2006/relationships/slide" Target="slides/slide77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slide" Target="slides/slide59.xml"/><Relationship Id="rId100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slide" Target="slides/slide62.xml"/><Relationship Id="rId85" Type="http://schemas.openxmlformats.org/officeDocument/2006/relationships/slide" Target="slides/slide67.xml"/><Relationship Id="rId93" Type="http://schemas.openxmlformats.org/officeDocument/2006/relationships/slide" Target="slides/slide75.xml"/><Relationship Id="rId98" Type="http://schemas.openxmlformats.org/officeDocument/2006/relationships/slide" Target="slides/slide80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2.xml"/><Relationship Id="rId17" Type="http://schemas.openxmlformats.org/officeDocument/2006/relationships/slideMaster" Target="slideMasters/slideMaster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103" Type="http://schemas.openxmlformats.org/officeDocument/2006/relationships/tableStyles" Target="tableStyles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slide" Target="slides/slide65.xml"/><Relationship Id="rId88" Type="http://schemas.openxmlformats.org/officeDocument/2006/relationships/slide" Target="slides/slide70.xml"/><Relationship Id="rId91" Type="http://schemas.openxmlformats.org/officeDocument/2006/relationships/slide" Target="slides/slide73.xml"/><Relationship Id="rId96" Type="http://schemas.openxmlformats.org/officeDocument/2006/relationships/slide" Target="slides/slide7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Master" Target="slideMasters/slideMaster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customXml" Target="../customXml/item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slide" Target="slides/slide63.xml"/><Relationship Id="rId86" Type="http://schemas.openxmlformats.org/officeDocument/2006/relationships/slide" Target="slides/slide68.xml"/><Relationship Id="rId94" Type="http://schemas.openxmlformats.org/officeDocument/2006/relationships/slide" Target="slides/slide76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slideMaster" Target="slideMasters/slideMaster3.xml"/><Relationship Id="rId18" Type="http://schemas.openxmlformats.org/officeDocument/2006/relationships/slideMaster" Target="slideMasters/slideMaster8.xml"/><Relationship Id="rId39" Type="http://schemas.openxmlformats.org/officeDocument/2006/relationships/slide" Target="slides/slide2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slide" Target="slides/slide58.xml"/><Relationship Id="rId97" Type="http://schemas.openxmlformats.org/officeDocument/2006/relationships/slide" Target="slides/slide7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C142D-4652-4010-A738-31F642784F92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9600" y="746125"/>
            <a:ext cx="55895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05FE2-EDE9-49F5-A20A-547CEF403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5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1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66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74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11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62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51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61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73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9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11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83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19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01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99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35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23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31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93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22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4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75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30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89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07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80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47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17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69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54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9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0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88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32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06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466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16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85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603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6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7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292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9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346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11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757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410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437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33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65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061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784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555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7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233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489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775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884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81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42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921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196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260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6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4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286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98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125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706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963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421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178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77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507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4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0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6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F840-0B57-4420-B1DA-94F67A4743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B9D1-9F4E-42A9-8BCA-82640A5331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7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6165850"/>
            <a:ext cx="19415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15F840-0B57-4420-B1DA-94F67A4743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8/23/2017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CB9D1-9F4E-42A9-8BCA-82640A5331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5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15F840-0B57-4420-B1DA-94F67A4743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8/23/2017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CB9D1-9F4E-42A9-8BCA-82640A5331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82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15F840-0B57-4420-B1DA-94F67A4743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8/23/2017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CB9D1-9F4E-42A9-8BCA-82640A5331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86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15F840-0B57-4420-B1DA-94F67A4743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8/23/2017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CB9D1-9F4E-42A9-8BCA-82640A5331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74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15F840-0B57-4420-B1DA-94F67A4743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8/23/2017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CB9D1-9F4E-42A9-8BCA-82640A5331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71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15F840-0B57-4420-B1DA-94F67A4743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8/23/2017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CB9D1-9F4E-42A9-8BCA-82640A5331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59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15F840-0B57-4420-B1DA-94F67A4743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8/23/2017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5CB9D1-9F4E-42A9-8BCA-82640A5331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23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068006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6"/>
          <a:stretch/>
        </p:blipFill>
        <p:spPr bwMode="auto">
          <a:xfrm>
            <a:off x="0" y="1800000"/>
            <a:ext cx="10285200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0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8400" y="-27384"/>
            <a:ext cx="9564631" cy="6858000"/>
            <a:chOff x="428400" y="-27384"/>
            <a:chExt cx="9564631" cy="6858000"/>
          </a:xfrm>
        </p:grpSpPr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428400" y="720000"/>
              <a:ext cx="2662011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2400"/>
                </a:lnSpc>
              </a:pPr>
              <a:r>
                <a:rPr lang="en-US" altLang="en-US" sz="2200" b="1" cap="all" dirty="0">
                  <a:solidFill>
                    <a:prstClr val="black"/>
                  </a:solidFill>
                  <a:latin typeface="Calibri"/>
                </a:rPr>
                <a:t>90–90–90 COUNTRY </a:t>
              </a:r>
              <a:endParaRPr lang="en-US" altLang="en-US" sz="2200" b="1" cap="all" dirty="0" smtClean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</a:pPr>
              <a:r>
                <a:rPr lang="en-US" altLang="en-US" sz="2200" b="1" cap="all" dirty="0" smtClean="0">
                  <a:solidFill>
                    <a:prstClr val="black"/>
                  </a:solidFill>
                  <a:latin typeface="Calibri"/>
                </a:rPr>
                <a:t>SCORECARDS</a:t>
              </a:r>
              <a:endParaRPr lang="en-US" altLang="en-US" sz="2200" b="1" cap="all" dirty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  <a:spcBef>
                  <a:spcPts val="600"/>
                </a:spcBef>
              </a:pPr>
              <a:r>
                <a:rPr lang="en-US" altLang="en-US" cap="all" dirty="0">
                  <a:solidFill>
                    <a:prstClr val="black"/>
                  </a:solidFill>
                  <a:latin typeface="Calibri"/>
                </a:rPr>
                <a:t>Eastern and southern </a:t>
              </a:r>
              <a:endParaRPr lang="en-US" altLang="en-US" cap="all" dirty="0" smtClean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</a:pPr>
              <a:r>
                <a:rPr lang="en-US" altLang="en-US" cap="all" dirty="0" smtClean="0">
                  <a:solidFill>
                    <a:prstClr val="black"/>
                  </a:solidFill>
                  <a:latin typeface="Calibri"/>
                </a:rPr>
                <a:t>Africa</a:t>
              </a:r>
              <a:endParaRPr lang="en-US" altLang="en-US" cap="all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8400" y="5220000"/>
              <a:ext cx="2194820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2017. 2017 Global AIDS Monitoring. UNAIDS 2017 estimates. 2017 National Commitments and Policy Instrument. European </a:t>
              </a:r>
              <a:r>
                <a:rPr lang="en-US" sz="600" dirty="0" err="1">
                  <a:solidFill>
                    <a:prstClr val="black"/>
                  </a:solidFill>
                </a:rPr>
                <a:t>Centres</a:t>
              </a:r>
              <a:r>
                <a:rPr lang="en-US" sz="600" dirty="0">
                  <a:solidFill>
                    <a:prstClr val="black"/>
                  </a:solidFill>
                </a:rPr>
                <a:t> for Disease </a:t>
              </a:r>
              <a:r>
                <a:rPr lang="en-US" sz="600" dirty="0" smtClean="0">
                  <a:solidFill>
                    <a:prstClr val="black"/>
                  </a:solidFill>
                </a:rPr>
                <a:t>Control and </a:t>
              </a:r>
              <a:r>
                <a:rPr lang="en-US" sz="600" dirty="0">
                  <a:solidFill>
                    <a:prstClr val="black"/>
                  </a:solidFill>
                </a:rPr>
                <a:t>Prevention Continuum of HIV care 2017 progress report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* The complete set of 90–90–90 measures and testing and treatment cascade data for countries can be found at </a:t>
              </a:r>
              <a:r>
                <a:rPr lang="en-US" sz="600" dirty="0" smtClean="0">
                  <a:solidFill>
                    <a:prstClr val="black"/>
                  </a:solidFill>
                </a:rPr>
                <a:t>aidsinfo.unaids.org.</a:t>
              </a: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baseline="30000" dirty="0" smtClean="0">
                  <a:solidFill>
                    <a:prstClr val="black"/>
                  </a:solidFill>
                </a:rPr>
                <a:t>1</a:t>
              </a:r>
              <a:r>
                <a:rPr lang="en-US" sz="600" dirty="0" smtClean="0">
                  <a:solidFill>
                    <a:prstClr val="black"/>
                  </a:solidFill>
                </a:rPr>
                <a:t> </a:t>
              </a:r>
              <a:r>
                <a:rPr lang="en-US" sz="600" dirty="0">
                  <a:solidFill>
                    <a:prstClr val="black"/>
                  </a:solidFill>
                </a:rPr>
                <a:t>Estimates of people living with HIV that inform progress towards 90–90–90 are country-supplied and have not been validated by UNAIDS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0" y="-27384"/>
              <a:ext cx="675303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2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162"/>
          <a:stretch/>
        </p:blipFill>
        <p:spPr bwMode="auto">
          <a:xfrm>
            <a:off x="0" y="1800000"/>
            <a:ext cx="10285200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972" y="432000"/>
            <a:ext cx="9585325" cy="5422666"/>
            <a:chOff x="390972" y="432000"/>
            <a:chExt cx="9585325" cy="5422666"/>
          </a:xfrm>
        </p:grpSpPr>
        <p:grpSp>
          <p:nvGrpSpPr>
            <p:cNvPr id="2" name="Group 1"/>
            <p:cNvGrpSpPr/>
            <p:nvPr/>
          </p:nvGrpSpPr>
          <p:grpSpPr>
            <a:xfrm>
              <a:off x="1530000" y="1712158"/>
              <a:ext cx="7218000" cy="4142508"/>
              <a:chOff x="1530000" y="1712158"/>
              <a:chExt cx="7218000" cy="4142508"/>
            </a:xfrm>
          </p:grpSpPr>
          <p:pic>
            <p:nvPicPr>
              <p:cNvPr id="143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8000" y="1712158"/>
                <a:ext cx="7200000" cy="2927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530000" y="5400000"/>
                <a:ext cx="637386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cap="all" dirty="0" smtClean="0">
                    <a:solidFill>
                      <a:prstClr val="black"/>
                    </a:solidFill>
                  </a:rPr>
                  <a:t>Progress </a:t>
                </a:r>
                <a:r>
                  <a:rPr lang="en-US" sz="1000" cap="all" dirty="0">
                    <a:solidFill>
                      <a:prstClr val="black"/>
                    </a:solidFill>
                  </a:rPr>
                  <a:t>towards the 90–90–90 treatment target, western and central </a:t>
                </a:r>
                <a:r>
                  <a:rPr lang="en-US" sz="1000" cap="all" dirty="0" smtClean="0">
                    <a:solidFill>
                      <a:prstClr val="black"/>
                    </a:solidFill>
                  </a:rPr>
                  <a:t>Africa</a:t>
                </a:r>
                <a:r>
                  <a:rPr lang="en-US" sz="1000" cap="all" dirty="0">
                    <a:solidFill>
                      <a:prstClr val="black"/>
                    </a:solidFill>
                  </a:rPr>
                  <a:t>, 2016</a:t>
                </a:r>
                <a:endParaRPr lang="en-US" sz="1000" i="1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530000" y="5670000"/>
                <a:ext cx="2919389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" dirty="0">
                    <a:solidFill>
                      <a:prstClr val="black"/>
                    </a:solidFill>
                  </a:rPr>
                  <a:t>Source: UNAIDS special analysis, 2017; see annex on methods for more details</a:t>
                </a:r>
                <a:endParaRPr lang="en-US" sz="600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PROGRESS TOWARDS THE 90–90–90 TARGETS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2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972" y="432000"/>
            <a:ext cx="9585325" cy="5733304"/>
            <a:chOff x="390972" y="432000"/>
            <a:chExt cx="9585325" cy="5733304"/>
          </a:xfrm>
        </p:grpSpPr>
        <p:sp>
          <p:nvSpPr>
            <p:cNvPr id="3" name="Rectangle 2"/>
            <p:cNvSpPr/>
            <p:nvPr/>
          </p:nvSpPr>
          <p:spPr>
            <a:xfrm>
              <a:off x="751012" y="5220000"/>
              <a:ext cx="6797054" cy="684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Recommended </a:t>
              </a:r>
              <a:r>
                <a:rPr lang="en-US" sz="1000" cap="all" dirty="0">
                  <a:solidFill>
                    <a:prstClr val="black"/>
                  </a:solidFill>
                </a:rPr>
                <a:t>antiretroviral therapy initiation threshold among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people living with HIV </a:t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per Ministry of Health guidelines, by country, </a:t>
              </a:r>
              <a:r>
                <a:rPr lang="en-US" sz="1000" cap="all" dirty="0">
                  <a:solidFill>
                    <a:prstClr val="black"/>
                  </a:solidFill>
                </a:rPr>
                <a:t>western and central Africa,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2016</a:t>
              </a:r>
            </a:p>
            <a:p>
              <a:pPr>
                <a:spcBef>
                  <a:spcPts val="300"/>
                </a:spcBef>
              </a:pPr>
              <a:r>
                <a:rPr lang="en-US" sz="800" dirty="0">
                  <a:solidFill>
                    <a:prstClr val="black"/>
                  </a:solidFill>
                </a:rPr>
                <a:t>Ten of 24 countries in western and central Africa have adopted the World Health Organization recommendation that antiretroviral therapy should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be </a:t>
              </a:r>
              <a:r>
                <a:rPr lang="en-US" sz="800" dirty="0">
                  <a:solidFill>
                    <a:prstClr val="black"/>
                  </a:solidFill>
                </a:rPr>
                <a:t>initiated in every person living with HIV at any CD4 cell count.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751012" y="5980638"/>
              <a:ext cx="161454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World Health Organization, 2017.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ADOPTING A TREAT ALL APPROACH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028" y="989164"/>
              <a:ext cx="7527989" cy="4046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55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0972" y="432000"/>
            <a:ext cx="9585325" cy="5733304"/>
            <a:chOff x="390972" y="432000"/>
            <a:chExt cx="9585325" cy="5733304"/>
          </a:xfrm>
        </p:grpSpPr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AIDS-RELATED DEATHS REMAIN HIGH IN REGION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400" y="5130000"/>
              <a:ext cx="6702476" cy="807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Antiretroviral </a:t>
              </a:r>
              <a:r>
                <a:rPr lang="en-US" sz="1000" cap="all" dirty="0">
                  <a:solidFill>
                    <a:prstClr val="black"/>
                  </a:solidFill>
                </a:rPr>
                <a:t>therapy coverage and number of AIDS-related deaths,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western and </a:t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central </a:t>
              </a:r>
              <a:r>
                <a:rPr lang="en-US" sz="1000" cap="all" dirty="0">
                  <a:solidFill>
                    <a:prstClr val="black"/>
                  </a:solidFill>
                </a:rPr>
                <a:t>Africa,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2000–2016</a:t>
              </a:r>
            </a:p>
            <a:p>
              <a:pPr>
                <a:spcBef>
                  <a:spcPts val="300"/>
                </a:spcBef>
              </a:pPr>
              <a:r>
                <a:rPr lang="en-US" sz="800" dirty="0">
                  <a:solidFill>
                    <a:prstClr val="black"/>
                  </a:solidFill>
                </a:rPr>
                <a:t>The comparatively slow expansion of HIV treatment services has held back the reduction of AIDS-related deaths in western and central Africa.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r>
                <a:rPr lang="en-US" sz="800" dirty="0" smtClean="0">
                  <a:solidFill>
                    <a:prstClr val="black"/>
                  </a:solidFill>
                </a:rPr>
                <a:t>The </a:t>
              </a:r>
              <a:r>
                <a:rPr lang="en-US" sz="800" dirty="0">
                  <a:solidFill>
                    <a:prstClr val="black"/>
                  </a:solidFill>
                </a:rPr>
                <a:t>epidemic claimed the lives of an estimated 310 000 [220 000–400 000] adults and children in 2016, 21% fewer than the estimated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r>
                <a:rPr lang="en-US" sz="800" dirty="0" smtClean="0">
                  <a:solidFill>
                    <a:prstClr val="black"/>
                  </a:solidFill>
                </a:rPr>
                <a:t>390 </a:t>
              </a:r>
              <a:r>
                <a:rPr lang="en-US" sz="800" dirty="0">
                  <a:solidFill>
                    <a:prstClr val="black"/>
                  </a:solidFill>
                </a:rPr>
                <a:t>000 [300 000–480 000] who died due to AIDS-related causes in 2010.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2400" y="5980638"/>
              <a:ext cx="237276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2017 Global AIDS Monitoring.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88" y="1268760"/>
              <a:ext cx="8928992" cy="355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41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0972" y="432000"/>
            <a:ext cx="9585325" cy="5560609"/>
            <a:chOff x="390972" y="432000"/>
            <a:chExt cx="9585325" cy="5560609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HIV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TESTING AND TREATMENT CASCADE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IN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western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and central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AFRICA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188000" y="5040000"/>
              <a:ext cx="5747086" cy="952609"/>
              <a:chOff x="1188000" y="5220000"/>
              <a:chExt cx="5747086" cy="95260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88000" y="5220000"/>
                <a:ext cx="57470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cap="all" dirty="0" smtClean="0">
                    <a:solidFill>
                      <a:prstClr val="black"/>
                    </a:solidFill>
                  </a:rPr>
                  <a:t>Knowledge </a:t>
                </a:r>
                <a:r>
                  <a:rPr lang="en-US" sz="1000" cap="all" dirty="0">
                    <a:solidFill>
                      <a:prstClr val="black"/>
                    </a:solidFill>
                  </a:rPr>
                  <a:t>of HIV status, antiretroviral therapy coverage and viral </a:t>
                </a:r>
              </a:p>
              <a:p>
                <a:r>
                  <a:rPr lang="en-US" sz="1000" cap="all" dirty="0">
                    <a:solidFill>
                      <a:prstClr val="black"/>
                    </a:solidFill>
                  </a:rPr>
                  <a:t>suppression among people living with HIV, western and </a:t>
                </a:r>
                <a:r>
                  <a:rPr lang="en-US" sz="1000" cap="all" dirty="0" smtClean="0">
                    <a:solidFill>
                      <a:prstClr val="black"/>
                    </a:solidFill>
                  </a:rPr>
                  <a:t>central Africa</a:t>
                </a:r>
                <a:r>
                  <a:rPr lang="en-US" sz="1000" cap="all" dirty="0">
                    <a:solidFill>
                      <a:prstClr val="black"/>
                    </a:solidFill>
                  </a:rPr>
                  <a:t>, 2016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88000" y="5634000"/>
                <a:ext cx="5232523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" dirty="0">
                    <a:solidFill>
                      <a:prstClr val="black"/>
                    </a:solidFill>
                  </a:rPr>
                  <a:t>Source: UNAIDS special analysis, 2017; see annex on methods for more details</a:t>
                </a:r>
                <a:r>
                  <a:rPr lang="en-US" sz="6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>
                  <a:spcBef>
                    <a:spcPts val="300"/>
                  </a:spcBef>
                </a:pPr>
                <a:r>
                  <a:rPr lang="en-US" sz="600" baseline="30000" dirty="0">
                    <a:solidFill>
                      <a:prstClr val="black"/>
                    </a:solidFill>
                  </a:rPr>
                  <a:t>1</a:t>
                </a:r>
                <a:r>
                  <a:rPr lang="en-US" sz="600" dirty="0">
                    <a:solidFill>
                      <a:prstClr val="black"/>
                    </a:solidFill>
                  </a:rPr>
                  <a:t> 2016 measure derived from data reported by 13 countries, which accounted for 88% of people living with HIV in the region</a:t>
                </a:r>
                <a:r>
                  <a:rPr lang="en-US" sz="6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>
                  <a:spcBef>
                    <a:spcPts val="300"/>
                  </a:spcBef>
                </a:pPr>
                <a:r>
                  <a:rPr lang="en-US" sz="600" baseline="30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600" dirty="0">
                    <a:solidFill>
                      <a:prstClr val="black"/>
                    </a:solidFill>
                  </a:rPr>
                  <a:t> 2016 measure derived from data reported by 14 countries. Regionally, 13% of all people on antiretroviral therapy were reported to have received a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600" dirty="0">
                    <a:solidFill>
                      <a:prstClr val="black"/>
                    </a:solidFill>
                  </a:rPr>
                  <a:t>viral load test during the reporting period.</a:t>
                </a:r>
                <a:endParaRPr lang="en-US" sz="600" dirty="0" smtClean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174" y="1983719"/>
              <a:ext cx="8391525" cy="2481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06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972" y="432000"/>
            <a:ext cx="9585325" cy="5391332"/>
            <a:chOff x="390972" y="432000"/>
            <a:chExt cx="9585325" cy="5391332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GAINS ACROSS THE TREATMENT CASCADE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080000" y="4860000"/>
              <a:ext cx="65117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antiretroviral therapy coverage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viral </a:t>
              </a:r>
              <a:r>
                <a:rPr lang="en-US" sz="1000" cap="all" dirty="0">
                  <a:solidFill>
                    <a:prstClr val="black"/>
                  </a:solidFill>
                </a:rPr>
                <a:t>suppression among people living with HIV, western and central Africa, 2015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2016</a:t>
              </a:r>
              <a:endParaRPr lang="en-US" sz="1000" cap="all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80000" y="5454000"/>
              <a:ext cx="2940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*Insufficient data available for a 2015 estimate.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166" y="1537203"/>
              <a:ext cx="8196263" cy="2824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9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0972" y="432000"/>
            <a:ext cx="9585325" cy="5485922"/>
            <a:chOff x="390972" y="432000"/>
            <a:chExt cx="9585325" cy="5485922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HIV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INFECTIONS AMONG CHILDREN DECLINED BY A THIRD;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ADULTS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REMAINED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STABLE 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first of 2 slides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14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00000" y="4860000"/>
              <a:ext cx="297549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Number </a:t>
              </a:r>
              <a:r>
                <a:rPr lang="en-US" sz="1000" cap="all" dirty="0">
                  <a:solidFill>
                    <a:prstClr val="black"/>
                  </a:solidFill>
                </a:rPr>
                <a:t>of new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 infections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adults (</a:t>
              </a:r>
              <a:r>
                <a:rPr lang="en-US" sz="1000" cap="all" dirty="0">
                  <a:solidFill>
                    <a:prstClr val="black"/>
                  </a:solidFill>
                </a:rPr>
                <a:t>aged 15 years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older</a:t>
              </a:r>
              <a:r>
                <a:rPr lang="en-US" sz="1000" cap="all" dirty="0">
                  <a:solidFill>
                    <a:prstClr val="black"/>
                  </a:solidFill>
                </a:rPr>
                <a:t>),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western and central Africa,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2000–2016</a:t>
              </a:r>
              <a:endParaRPr lang="en-US" sz="1000" cap="all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408365" y="4860000"/>
              <a:ext cx="297549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Number </a:t>
              </a:r>
              <a:r>
                <a:rPr lang="en-US" sz="1000" cap="all" dirty="0">
                  <a:solidFill>
                    <a:prstClr val="black"/>
                  </a:solidFill>
                </a:rPr>
                <a:t>of new HIV infections, </a:t>
              </a: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children (aged 0–14 years), </a:t>
              </a: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western and central Africa, 2000–2016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900000" y="5733256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08365" y="5733256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72" y="1890859"/>
              <a:ext cx="9276456" cy="2717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14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0972" y="432000"/>
            <a:ext cx="9585325" cy="5445272"/>
            <a:chOff x="390972" y="432000"/>
            <a:chExt cx="9585325" cy="54452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904" y="1340768"/>
              <a:ext cx="8931116" cy="3482912"/>
            </a:xfrm>
            <a:prstGeom prst="rect">
              <a:avLst/>
            </a:prstGeom>
          </p:spPr>
        </p:pic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HIV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INFECTIONS AMONG CHILDREN DECLINED BY A THIRD;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ADULTS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REMAINED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STABLE </a:t>
              </a:r>
              <a:r>
                <a:rPr lang="en-US" sz="14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last 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of 2 slides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14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95028" y="5692606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143500" y="5692606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895028" y="4972606"/>
              <a:ext cx="276710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Distribution </a:t>
              </a:r>
              <a:r>
                <a:rPr lang="en-US" sz="1000" cap="all" dirty="0">
                  <a:solidFill>
                    <a:prstClr val="black"/>
                  </a:solidFill>
                </a:rPr>
                <a:t>of new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 infections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country, western and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central </a:t>
              </a:r>
              <a:r>
                <a:rPr lang="en-US" sz="1000" cap="all" dirty="0">
                  <a:solidFill>
                    <a:prstClr val="black"/>
                  </a:solidFill>
                </a:rPr>
                <a:t>Africa, 2016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143500" y="4972606"/>
              <a:ext cx="325121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Percent </a:t>
              </a:r>
              <a:r>
                <a:rPr lang="en-US" sz="1000" cap="all" dirty="0">
                  <a:solidFill>
                    <a:prstClr val="black"/>
                  </a:solidFill>
                </a:rPr>
                <a:t>change in new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 infections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country, western and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central </a:t>
              </a:r>
              <a:r>
                <a:rPr lang="en-US" sz="1000" cap="all" dirty="0">
                  <a:solidFill>
                    <a:prstClr val="black"/>
                  </a:solidFill>
                </a:rPr>
                <a:t>Africa,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from </a:t>
              </a:r>
              <a:r>
                <a:rPr lang="en-US" sz="1000" cap="all" dirty="0">
                  <a:solidFill>
                    <a:prstClr val="black"/>
                  </a:solidFill>
                </a:rPr>
                <a:t>2010 to 20166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19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972" y="432000"/>
            <a:ext cx="9585325" cy="5791998"/>
            <a:chOff x="390972" y="432000"/>
            <a:chExt cx="9585325" cy="5791998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SUBSTANTIAL FINANCING GAP IN WESTERN AND CENTRAL AFRICA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8400" y="5220000"/>
              <a:ext cx="87129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HIV </a:t>
              </a:r>
              <a:r>
                <a:rPr lang="en-US" sz="1000" cap="all" dirty="0">
                  <a:solidFill>
                    <a:prstClr val="black"/>
                  </a:solidFill>
                </a:rPr>
                <a:t>resource availability by source, 2006–2016,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projected </a:t>
              </a:r>
              <a:r>
                <a:rPr lang="en-US" sz="1000" cap="all" dirty="0">
                  <a:solidFill>
                    <a:prstClr val="black"/>
                  </a:solidFill>
                </a:rPr>
                <a:t>resource needs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2020, western and central Africa*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351" y="891562"/>
              <a:ext cx="8083677" cy="41491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08400" y="5670000"/>
              <a:ext cx="885558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estimates on HIV resource availability, June 2017. Fast-Track update on investments needed in the AIDS response, </a:t>
              </a:r>
              <a:r>
                <a:rPr lang="en-US" sz="600" dirty="0" smtClean="0">
                  <a:solidFill>
                    <a:prstClr val="black"/>
                  </a:solidFill>
                </a:rPr>
                <a:t>2016–2030. Geneva</a:t>
              </a:r>
              <a:r>
                <a:rPr lang="en-US" sz="600" dirty="0">
                  <a:solidFill>
                    <a:prstClr val="black"/>
                  </a:solidFill>
                </a:rPr>
                <a:t>: UNAIDS; 2016. Financing the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response </a:t>
              </a:r>
              <a:r>
                <a:rPr lang="en-US" sz="600" dirty="0">
                  <a:solidFill>
                    <a:prstClr val="black"/>
                  </a:solidFill>
                </a:rPr>
                <a:t>to low- and middle-income countries: international assistance from donor governments in 2016. </a:t>
              </a:r>
              <a:r>
                <a:rPr lang="en-US" sz="600" dirty="0" smtClean="0">
                  <a:solidFill>
                    <a:prstClr val="black"/>
                  </a:solidFill>
                </a:rPr>
                <a:t>The Henry </a:t>
              </a:r>
              <a:r>
                <a:rPr lang="en-US" sz="600" dirty="0">
                  <a:solidFill>
                    <a:prstClr val="black"/>
                  </a:solidFill>
                </a:rPr>
                <a:t>J. Kaiser Family Foundation and UNAIDS (in press). GAM/GARPR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reports </a:t>
              </a:r>
              <a:r>
                <a:rPr lang="en-US" sz="600" dirty="0">
                  <a:solidFill>
                    <a:prstClr val="black"/>
                  </a:solidFill>
                </a:rPr>
                <a:t>(2005–2017). Philanthropic support to address HIV/AIDS in </a:t>
              </a:r>
              <a:r>
                <a:rPr lang="en-US" sz="600" dirty="0" smtClean="0">
                  <a:solidFill>
                    <a:prstClr val="black"/>
                  </a:solidFill>
                </a:rPr>
                <a:t>2015. Washington</a:t>
              </a:r>
              <a:r>
                <a:rPr lang="en-US" sz="600" dirty="0">
                  <a:solidFill>
                    <a:prstClr val="black"/>
                  </a:solidFill>
                </a:rPr>
                <a:t>, DC: Funders Concerned about AIDS; 2016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*Estimates for low- and middle-income countries per 2015 World Bank income level classification. All figures are expressed in constant 2016 </a:t>
              </a:r>
              <a:r>
                <a:rPr lang="en-US" sz="600" dirty="0" smtClean="0">
                  <a:solidFill>
                    <a:prstClr val="black"/>
                  </a:solidFill>
                </a:rPr>
                <a:t>US dollars</a:t>
              </a:r>
              <a:r>
                <a:rPr lang="en-US" sz="600" dirty="0">
                  <a:solidFill>
                    <a:prstClr val="black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2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0972" y="432000"/>
            <a:ext cx="9585325" cy="5422666"/>
            <a:chOff x="390972" y="432000"/>
            <a:chExt cx="9585325" cy="5422666"/>
          </a:xfrm>
        </p:grpSpPr>
        <p:grpSp>
          <p:nvGrpSpPr>
            <p:cNvPr id="2" name="Group 1"/>
            <p:cNvGrpSpPr/>
            <p:nvPr/>
          </p:nvGrpSpPr>
          <p:grpSpPr>
            <a:xfrm>
              <a:off x="1512000" y="1710000"/>
              <a:ext cx="7199313" cy="4144666"/>
              <a:chOff x="1512000" y="1710000"/>
              <a:chExt cx="7199313" cy="4144666"/>
            </a:xfrm>
          </p:grpSpPr>
          <p:pic>
            <p:nvPicPr>
              <p:cNvPr id="133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2000" y="1710000"/>
                <a:ext cx="7199313" cy="2994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530000" y="5400000"/>
                <a:ext cx="645881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cap="all" dirty="0" smtClean="0">
                    <a:solidFill>
                      <a:prstClr val="black"/>
                    </a:solidFill>
                  </a:rPr>
                  <a:t>Progress </a:t>
                </a:r>
                <a:r>
                  <a:rPr lang="en-US" sz="1000" cap="all" dirty="0">
                    <a:solidFill>
                      <a:prstClr val="black"/>
                    </a:solidFill>
                  </a:rPr>
                  <a:t>towards the 90–90–90 treatment target, eastern and </a:t>
                </a:r>
                <a:r>
                  <a:rPr lang="en-US" sz="1000" cap="all" dirty="0" smtClean="0">
                    <a:solidFill>
                      <a:prstClr val="black"/>
                    </a:solidFill>
                  </a:rPr>
                  <a:t>southern Africa</a:t>
                </a:r>
                <a:r>
                  <a:rPr lang="en-US" sz="1000" cap="all" dirty="0">
                    <a:solidFill>
                      <a:prstClr val="black"/>
                    </a:solidFill>
                  </a:rPr>
                  <a:t>, 2016</a:t>
                </a:r>
                <a:endParaRPr lang="en-US" sz="1000" i="1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30000" y="5670000"/>
                <a:ext cx="2919389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" dirty="0">
                    <a:solidFill>
                      <a:prstClr val="black"/>
                    </a:solidFill>
                  </a:rPr>
                  <a:t>Source: UNAIDS special analysis, 2017; see annex on methods for more details</a:t>
                </a:r>
                <a:endParaRPr lang="en-US" sz="600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PROGRESS TOWARDS THE 90–90–90 TARGETS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1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8400" y="-13634"/>
            <a:ext cx="8811996" cy="6858000"/>
            <a:chOff x="428400" y="-13634"/>
            <a:chExt cx="8811996" cy="6858000"/>
          </a:xfrm>
        </p:grpSpPr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428400" y="720000"/>
              <a:ext cx="2597891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2400"/>
                </a:lnSpc>
              </a:pPr>
              <a:r>
                <a:rPr lang="en-US" altLang="en-US" sz="2200" b="1" cap="all" dirty="0">
                  <a:solidFill>
                    <a:prstClr val="black"/>
                  </a:solidFill>
                  <a:latin typeface="Calibri"/>
                </a:rPr>
                <a:t>90–90–90 COUNTRY </a:t>
              </a:r>
              <a:endParaRPr lang="en-US" altLang="en-US" sz="2200" b="1" cap="all" dirty="0" smtClean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</a:pPr>
              <a:r>
                <a:rPr lang="en-US" altLang="en-US" sz="2200" b="1" cap="all" dirty="0" smtClean="0">
                  <a:solidFill>
                    <a:prstClr val="black"/>
                  </a:solidFill>
                  <a:latin typeface="Calibri"/>
                </a:rPr>
                <a:t>SCORECARDS</a:t>
              </a:r>
              <a:endParaRPr lang="en-US" altLang="en-US" sz="2200" b="1" cap="all" dirty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  <a:spcBef>
                  <a:spcPts val="600"/>
                </a:spcBef>
              </a:pPr>
              <a:r>
                <a:rPr lang="en-US" altLang="en-US" cap="all" dirty="0" err="1" smtClean="0">
                  <a:solidFill>
                    <a:prstClr val="black"/>
                  </a:solidFill>
                  <a:latin typeface="Calibri"/>
                </a:rPr>
                <a:t>WEstern</a:t>
              </a:r>
              <a:r>
                <a:rPr lang="en-US" altLang="en-US" cap="all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altLang="en-US" cap="all" dirty="0">
                  <a:solidFill>
                    <a:prstClr val="black"/>
                  </a:solidFill>
                  <a:latin typeface="Calibri"/>
                </a:rPr>
                <a:t>and </a:t>
              </a:r>
              <a:r>
                <a:rPr lang="en-US" altLang="en-US" cap="all" dirty="0" smtClean="0">
                  <a:solidFill>
                    <a:prstClr val="black"/>
                  </a:solidFill>
                  <a:latin typeface="Calibri"/>
                </a:rPr>
                <a:t>central </a:t>
              </a:r>
            </a:p>
            <a:p>
              <a:pPr eaLnBrk="1" hangingPunct="1">
                <a:lnSpc>
                  <a:spcPts val="2400"/>
                </a:lnSpc>
              </a:pPr>
              <a:r>
                <a:rPr lang="en-US" altLang="en-US" cap="all" dirty="0" smtClean="0">
                  <a:solidFill>
                    <a:prstClr val="black"/>
                  </a:solidFill>
                  <a:latin typeface="Calibri"/>
                </a:rPr>
                <a:t>Africa</a:t>
              </a:r>
              <a:endParaRPr lang="en-US" altLang="en-US" cap="all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8400" y="5220000"/>
              <a:ext cx="21948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2017. 2017 Global AIDS Monitoring. UNAIDS 2017 estimates. 2017 National Commitments and Policy Instrument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* The complete set of 90–90–90 measures and testing and treatment cascade data for countries can be found at </a:t>
              </a:r>
              <a:r>
                <a:rPr lang="en-US" sz="600" dirty="0" smtClean="0">
                  <a:solidFill>
                    <a:prstClr val="black"/>
                  </a:solidFill>
                </a:rPr>
                <a:t>aidsinfo.unaids.org.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0" y="-13634"/>
              <a:ext cx="600039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88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25"/>
          <a:stretch/>
        </p:blipFill>
        <p:spPr bwMode="auto">
          <a:xfrm>
            <a:off x="0" y="1800000"/>
            <a:ext cx="10285200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0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972" y="432000"/>
            <a:ext cx="9585325" cy="5422666"/>
            <a:chOff x="390972" y="432000"/>
            <a:chExt cx="9585325" cy="5422666"/>
          </a:xfrm>
        </p:grpSpPr>
        <p:grpSp>
          <p:nvGrpSpPr>
            <p:cNvPr id="2" name="Group 1"/>
            <p:cNvGrpSpPr/>
            <p:nvPr/>
          </p:nvGrpSpPr>
          <p:grpSpPr>
            <a:xfrm>
              <a:off x="1530000" y="1710000"/>
              <a:ext cx="7218000" cy="4144666"/>
              <a:chOff x="1530000" y="1710000"/>
              <a:chExt cx="7218000" cy="4144666"/>
            </a:xfrm>
          </p:grpSpPr>
          <p:pic>
            <p:nvPicPr>
              <p:cNvPr id="1536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8000" y="1710000"/>
                <a:ext cx="7200000" cy="3163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530000" y="5400000"/>
                <a:ext cx="571663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cap="all" dirty="0" smtClean="0">
                    <a:solidFill>
                      <a:prstClr val="black"/>
                    </a:solidFill>
                  </a:rPr>
                  <a:t>Progress </a:t>
                </a:r>
                <a:r>
                  <a:rPr lang="en-US" sz="1000" cap="all" dirty="0">
                    <a:solidFill>
                      <a:prstClr val="black"/>
                    </a:solidFill>
                  </a:rPr>
                  <a:t>towards the 90–90–90 treatment target, Asia and the </a:t>
                </a:r>
                <a:r>
                  <a:rPr lang="en-US" sz="1000" cap="all" dirty="0" smtClean="0">
                    <a:solidFill>
                      <a:prstClr val="black"/>
                    </a:solidFill>
                  </a:rPr>
                  <a:t>Pacific, </a:t>
                </a:r>
                <a:r>
                  <a:rPr lang="en-US" sz="1000" cap="all" dirty="0">
                    <a:solidFill>
                      <a:prstClr val="black"/>
                    </a:solidFill>
                  </a:rPr>
                  <a:t>2016</a:t>
                </a:r>
                <a:endParaRPr lang="en-US" sz="1000" i="1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530000" y="5670000"/>
                <a:ext cx="2919389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" dirty="0">
                    <a:solidFill>
                      <a:prstClr val="black"/>
                    </a:solidFill>
                  </a:rPr>
                  <a:t>Source: UNAIDS special analysis, 2017; see annex on methods for more details</a:t>
                </a:r>
                <a:endParaRPr lang="en-US" sz="600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PROGRESS TOWARDS THE 90–90–90 TARGETS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5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0972" y="432000"/>
            <a:ext cx="9585325" cy="5733304"/>
            <a:chOff x="390972" y="432000"/>
            <a:chExt cx="9585325" cy="5733304"/>
          </a:xfrm>
        </p:grpSpPr>
        <p:sp>
          <p:nvSpPr>
            <p:cNvPr id="3" name="Rectangle 2"/>
            <p:cNvSpPr/>
            <p:nvPr/>
          </p:nvSpPr>
          <p:spPr>
            <a:xfrm>
              <a:off x="751012" y="5040000"/>
              <a:ext cx="6859570" cy="9310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Recommended </a:t>
              </a:r>
              <a:r>
                <a:rPr lang="en-US" sz="1000" cap="all" dirty="0">
                  <a:solidFill>
                    <a:prstClr val="black"/>
                  </a:solidFill>
                </a:rPr>
                <a:t>antiretroviral therapy initiation threshold among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people living </a:t>
              </a: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with HIV per Ministry of Health guidelines, by country, </a:t>
              </a:r>
              <a:r>
                <a:rPr lang="en-US" sz="1000" cap="all" dirty="0">
                  <a:solidFill>
                    <a:prstClr val="black"/>
                  </a:solidFill>
                </a:rPr>
                <a:t>Asia and the Pacific,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2016</a:t>
              </a:r>
            </a:p>
            <a:p>
              <a:pPr>
                <a:spcBef>
                  <a:spcPts val="300"/>
                </a:spcBef>
              </a:pPr>
              <a:r>
                <a:rPr lang="en-US" sz="800" dirty="0">
                  <a:solidFill>
                    <a:prstClr val="black"/>
                  </a:solidFill>
                </a:rPr>
                <a:t>Thirty countries in Asia and the Pacific have adopted the World Health Organization recommendation that antiretroviral therapy should be initiated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in </a:t>
              </a:r>
              <a:r>
                <a:rPr lang="en-US" sz="800" dirty="0">
                  <a:solidFill>
                    <a:prstClr val="black"/>
                  </a:solidFill>
                </a:rPr>
                <a:t>every person living with HIV at any CD4 cell count. Treat all policies are being implemented nationally in 25 countries, including Afghanistan,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Australia</a:t>
              </a:r>
              <a:r>
                <a:rPr lang="en-US" sz="800" dirty="0">
                  <a:solidFill>
                    <a:prstClr val="black"/>
                  </a:solidFill>
                </a:rPr>
                <a:t>, Bhutan, Cambodia, China, Cook Islands, Fiji, India, Japan, Kiribati, Lao People’s Democratic Republic, Malaysia, Mongolia, Nauru,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Nepal</a:t>
              </a:r>
              <a:r>
                <a:rPr lang="en-US" sz="800" dirty="0">
                  <a:solidFill>
                    <a:prstClr val="black"/>
                  </a:solidFill>
                </a:rPr>
                <a:t>, Niue, Palau, Republic of Korea, Samoa, Solomon Islands, Sri Lanka, Thailand, Tonga, Viet Nam and Vanuatu.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751012" y="5980638"/>
              <a:ext cx="161454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World Health Organization, 2017.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ADOPTING A TREAT ALL APPROACH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068" y="836712"/>
              <a:ext cx="5972747" cy="4156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08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0972" y="432000"/>
            <a:ext cx="9585325" cy="5562464"/>
            <a:chOff x="390972" y="432000"/>
            <a:chExt cx="9585325" cy="5562464"/>
          </a:xfrm>
        </p:grpSpPr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ONE-THIRD REDUCTION IN AIDS-RELATED DEATHS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400" y="4869160"/>
              <a:ext cx="6670416" cy="8079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Antiretroviral </a:t>
              </a:r>
              <a:r>
                <a:rPr lang="en-US" sz="1000" cap="all" dirty="0">
                  <a:solidFill>
                    <a:prstClr val="black"/>
                  </a:solidFill>
                </a:rPr>
                <a:t>therapy coverage and number of AIDS-related deaths,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Asia </a:t>
              </a:r>
              <a:r>
                <a:rPr lang="en-US" sz="1000" cap="all" dirty="0">
                  <a:solidFill>
                    <a:prstClr val="black"/>
                  </a:solidFill>
                </a:rPr>
                <a:t>and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the </a:t>
              </a:r>
              <a:r>
                <a:rPr lang="en-US" sz="1000" cap="all" dirty="0">
                  <a:solidFill>
                    <a:prstClr val="black"/>
                  </a:solidFill>
                </a:rPr>
                <a:t>Pacific,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2000–2016</a:t>
              </a:r>
            </a:p>
            <a:p>
              <a:pPr>
                <a:spcBef>
                  <a:spcPts val="300"/>
                </a:spcBef>
              </a:pPr>
              <a:r>
                <a:rPr lang="en-US" sz="800" dirty="0">
                  <a:solidFill>
                    <a:prstClr val="black"/>
                  </a:solidFill>
                </a:rPr>
                <a:t>The wider availability of antiretroviral therapy has led to a nearly one-third reduction in deaths from AIDS-related illnesses in the region,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down </a:t>
              </a:r>
              <a:r>
                <a:rPr lang="en-US" sz="800" dirty="0">
                  <a:solidFill>
                    <a:prstClr val="black"/>
                  </a:solidFill>
                </a:rPr>
                <a:t>from an estimated 240 000 [190 000–300 000] in 2010 to 170 000 [130 000–220 000] in 2016. AIDS-related deaths fell by an estimated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52</a:t>
              </a:r>
              <a:r>
                <a:rPr lang="en-US" sz="800" dirty="0">
                  <a:solidFill>
                    <a:prstClr val="black"/>
                  </a:solidFill>
                </a:rPr>
                <a:t>% in Myanmar, while AIDS-related deaths in Indonesia increased by 68% and in Pakistan by 319%.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2400" y="5809798"/>
              <a:ext cx="237276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2017 Global AIDS Monitoring.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88" y="1487008"/>
              <a:ext cx="9320521" cy="2894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5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972" y="432000"/>
            <a:ext cx="9585325" cy="5206666"/>
            <a:chOff x="390972" y="432000"/>
            <a:chExt cx="9585325" cy="5206666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HIV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TESTING AND TREATMENT CASCADE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IN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ASIA AND THE PACIFIC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88000" y="4860000"/>
              <a:ext cx="53431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antiretroviral therapy coverage and viral </a:t>
              </a: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suppression among people living with HIV, Asia and the Pacific, 2016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88000" y="5454000"/>
              <a:ext cx="294022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020" y="1651346"/>
              <a:ext cx="8496944" cy="2591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6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972" y="432000"/>
            <a:ext cx="9585325" cy="5206666"/>
            <a:chOff x="390972" y="432000"/>
            <a:chExt cx="9585325" cy="5206666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GAINS ACROSS THE TREATMENT CASCADE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080000" y="4860000"/>
              <a:ext cx="65117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antiretroviral therapy coverage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viral </a:t>
              </a:r>
              <a:r>
                <a:rPr lang="en-US" sz="1000" cap="all" dirty="0">
                  <a:solidFill>
                    <a:prstClr val="black"/>
                  </a:solidFill>
                </a:rPr>
                <a:t>suppression among people living with HIV, Asia and the Pacific, 2015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2016</a:t>
              </a:r>
              <a:endParaRPr lang="en-US" sz="1000" cap="all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80000" y="5454000"/>
              <a:ext cx="294022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063" y="1588822"/>
              <a:ext cx="8630933" cy="258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1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0972" y="432000"/>
            <a:ext cx="9585325" cy="5485922"/>
            <a:chOff x="390972" y="432000"/>
            <a:chExt cx="9585325" cy="5485922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OVERALL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DECLINES IN NEW HIV INFECTIONS HIDES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VARIETY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OF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COUNTRY TRENDS 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first of 2 slides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14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00000" y="4860000"/>
              <a:ext cx="267092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Number </a:t>
              </a:r>
              <a:r>
                <a:rPr lang="en-US" sz="1000" cap="all" dirty="0">
                  <a:solidFill>
                    <a:prstClr val="black"/>
                  </a:solidFill>
                </a:rPr>
                <a:t>of new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 infections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adults (</a:t>
              </a:r>
              <a:r>
                <a:rPr lang="en-US" sz="1000" cap="all" dirty="0">
                  <a:solidFill>
                    <a:prstClr val="black"/>
                  </a:solidFill>
                </a:rPr>
                <a:t>aged 15 years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older</a:t>
              </a:r>
              <a:r>
                <a:rPr lang="en-US" sz="1000" cap="all" dirty="0">
                  <a:solidFill>
                    <a:prstClr val="black"/>
                  </a:solidFill>
                </a:rPr>
                <a:t>),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Asia and the Pacific,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2000–2016</a:t>
              </a:r>
              <a:endParaRPr lang="en-US" sz="1000" cap="all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503540" y="4860000"/>
              <a:ext cx="241925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Number </a:t>
              </a:r>
              <a:r>
                <a:rPr lang="en-US" sz="1000" cap="all" dirty="0">
                  <a:solidFill>
                    <a:prstClr val="black"/>
                  </a:solidFill>
                </a:rPr>
                <a:t>of new HIV infections, </a:t>
              </a: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children (aged 0–14 years), </a:t>
              </a: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Asia and the Pacific, 2000–2016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900000" y="5733256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03540" y="5733256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06" y="1935211"/>
              <a:ext cx="9034082" cy="2426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6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0972" y="432000"/>
            <a:ext cx="9585325" cy="5557930"/>
            <a:chOff x="390972" y="432000"/>
            <a:chExt cx="9585325" cy="5557930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OVERALL DECLINES IN NEW HIV INFECTIONS HIDES A VARIETY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OF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COUNTRY TRENDS </a:t>
              </a:r>
              <a:r>
                <a:rPr lang="en-US" sz="14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last 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of 2 slides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14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00000" y="5805264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211655" y="5805264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900000" y="5220000"/>
              <a:ext cx="30193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Distribution </a:t>
              </a:r>
              <a:r>
                <a:rPr lang="en-US" sz="1000" cap="all" dirty="0">
                  <a:solidFill>
                    <a:prstClr val="black"/>
                  </a:solidFill>
                </a:rPr>
                <a:t>of new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 infections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country, Asia and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the </a:t>
              </a:r>
              <a:r>
                <a:rPr lang="en-US" sz="1000" cap="all" dirty="0">
                  <a:solidFill>
                    <a:prstClr val="black"/>
                  </a:solidFill>
                </a:rPr>
                <a:t>Pacific,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2016</a:t>
              </a:r>
              <a:endParaRPr lang="en-US" sz="1000" cap="all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11655" y="5220000"/>
              <a:ext cx="38202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Percent </a:t>
              </a:r>
              <a:r>
                <a:rPr lang="en-US" sz="1000" cap="all" dirty="0">
                  <a:solidFill>
                    <a:prstClr val="black"/>
                  </a:solidFill>
                </a:rPr>
                <a:t>change in new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 infections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country, Asia and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the </a:t>
              </a:r>
              <a:r>
                <a:rPr lang="en-US" sz="1000" cap="all" dirty="0">
                  <a:solidFill>
                    <a:prstClr val="black"/>
                  </a:solidFill>
                </a:rPr>
                <a:t>Pacific, from 2010 to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2016</a:t>
              </a:r>
              <a:endParaRPr lang="en-US" sz="1000" cap="all" dirty="0">
                <a:solidFill>
                  <a:prstClr val="black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" y="1484784"/>
              <a:ext cx="8684133" cy="343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80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0972" y="432000"/>
            <a:ext cx="9585325" cy="5886664"/>
            <a:chOff x="390972" y="432000"/>
            <a:chExt cx="9585325" cy="58866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448" y="1052736"/>
              <a:ext cx="7726871" cy="3885819"/>
            </a:xfrm>
            <a:prstGeom prst="rect">
              <a:avLst/>
            </a:prstGeom>
          </p:spPr>
        </p:pic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DOMESTIC RESOURCES FOR HIV HAVE DOUBLED IN A DECADE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8400" y="5130000"/>
              <a:ext cx="87129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HIV </a:t>
              </a:r>
              <a:r>
                <a:rPr lang="en-US" sz="1000" cap="all" dirty="0">
                  <a:solidFill>
                    <a:prstClr val="black"/>
                  </a:solidFill>
                </a:rPr>
                <a:t>resource availability by source, 2006–2016,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projected </a:t>
              </a:r>
              <a:r>
                <a:rPr lang="en-US" sz="1000" cap="all" dirty="0">
                  <a:solidFill>
                    <a:prstClr val="black"/>
                  </a:solidFill>
                </a:rPr>
                <a:t>resource needs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2020, Asia and the Pacific*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8400" y="5580000"/>
              <a:ext cx="88555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estimates on HIV resource availability, June 2017. Fast-Track update on investments needed in the AIDS response, </a:t>
              </a:r>
              <a:r>
                <a:rPr lang="en-US" sz="600" dirty="0" smtClean="0">
                  <a:solidFill>
                    <a:prstClr val="black"/>
                  </a:solidFill>
                </a:rPr>
                <a:t>2016–2030. Geneva</a:t>
              </a:r>
              <a:r>
                <a:rPr lang="en-US" sz="600" dirty="0">
                  <a:solidFill>
                    <a:prstClr val="black"/>
                  </a:solidFill>
                </a:rPr>
                <a:t>: UNAIDS; 2016. Financing the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response </a:t>
              </a:r>
              <a:r>
                <a:rPr lang="en-US" sz="600" dirty="0">
                  <a:solidFill>
                    <a:prstClr val="black"/>
                  </a:solidFill>
                </a:rPr>
                <a:t>to low- and middle-income countries: international assistance from donor governments in 2016. </a:t>
              </a:r>
              <a:r>
                <a:rPr lang="en-US" sz="600" dirty="0" smtClean="0">
                  <a:solidFill>
                    <a:prstClr val="black"/>
                  </a:solidFill>
                </a:rPr>
                <a:t>The Henry </a:t>
              </a:r>
              <a:r>
                <a:rPr lang="en-US" sz="600" dirty="0">
                  <a:solidFill>
                    <a:prstClr val="black"/>
                  </a:solidFill>
                </a:rPr>
                <a:t>J. Kaiser Family Foundation and UNAIDS (in press). GAM/GARPR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reports </a:t>
              </a:r>
              <a:r>
                <a:rPr lang="en-US" sz="600" dirty="0">
                  <a:solidFill>
                    <a:prstClr val="black"/>
                  </a:solidFill>
                </a:rPr>
                <a:t>(2005–2017). Philanthropic support to address HIV/AIDS in </a:t>
              </a:r>
              <a:r>
                <a:rPr lang="en-US" sz="600" dirty="0" smtClean="0">
                  <a:solidFill>
                    <a:prstClr val="black"/>
                  </a:solidFill>
                </a:rPr>
                <a:t>2015. Washington</a:t>
              </a:r>
              <a:r>
                <a:rPr lang="en-US" sz="600" dirty="0">
                  <a:solidFill>
                    <a:prstClr val="black"/>
                  </a:solidFill>
                </a:rPr>
                <a:t>, DC: Funders Concerned about AIDS; 2016. Shan D, Sun J, </a:t>
              </a:r>
              <a:r>
                <a:rPr lang="en-US" sz="600" dirty="0" err="1">
                  <a:solidFill>
                    <a:prstClr val="black"/>
                  </a:solidFill>
                </a:rPr>
                <a:t>Yakusik</a:t>
              </a:r>
              <a:r>
                <a:rPr lang="en-US" sz="600" dirty="0">
                  <a:solidFill>
                    <a:prstClr val="black"/>
                  </a:solidFill>
                </a:rPr>
                <a:t> A, et al. “Total HIV/AIDS Expenditures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i</a:t>
              </a:r>
              <a:r>
                <a:rPr lang="en-US" sz="600" dirty="0" smtClean="0">
                  <a:solidFill>
                    <a:prstClr val="black"/>
                  </a:solidFill>
                </a:rPr>
                <a:t>n </a:t>
              </a:r>
              <a:r>
                <a:rPr lang="en-US" sz="600" dirty="0" err="1">
                  <a:solidFill>
                    <a:prstClr val="black"/>
                  </a:solidFill>
                </a:rPr>
                <a:t>Dehong</a:t>
              </a:r>
              <a:r>
                <a:rPr lang="en-US" sz="600" dirty="0">
                  <a:solidFill>
                    <a:prstClr val="black"/>
                  </a:solidFill>
                </a:rPr>
                <a:t> Prefecture, </a:t>
              </a:r>
              <a:r>
                <a:rPr lang="en-US" sz="600" dirty="0" smtClean="0">
                  <a:solidFill>
                    <a:prstClr val="black"/>
                  </a:solidFill>
                </a:rPr>
                <a:t>Yunnan Province </a:t>
              </a:r>
              <a:r>
                <a:rPr lang="en-US" sz="600" dirty="0">
                  <a:solidFill>
                    <a:prstClr val="black"/>
                  </a:solidFill>
                </a:rPr>
                <a:t>in 2010: The First Systematic Evaluation of Both Health and Non-Health Related HIV/AIDS Expenditures in China”. </a:t>
              </a:r>
              <a:r>
                <a:rPr lang="en-US" sz="600" dirty="0" err="1">
                  <a:solidFill>
                    <a:prstClr val="black"/>
                  </a:solidFill>
                </a:rPr>
                <a:t>PLoS</a:t>
              </a:r>
              <a:r>
                <a:rPr lang="en-US" sz="600" dirty="0">
                  <a:solidFill>
                    <a:prstClr val="black"/>
                  </a:solidFill>
                </a:rPr>
                <a:t> ONE 8(6): e68006.</a:t>
              </a:r>
            </a:p>
            <a:p>
              <a:r>
                <a:rPr lang="en-US" sz="600" dirty="0">
                  <a:solidFill>
                    <a:prstClr val="black"/>
                  </a:solidFill>
                  <a:hlinkClick r:id="rId3"/>
                </a:rPr>
                <a:t>https://doi.org/10.1371/journal.pone.0068006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*Estimates for low- and middle-income countries per 2015 World Bank income level classification. All figures are expressed in constant 2016 </a:t>
              </a:r>
              <a:r>
                <a:rPr lang="en-US" sz="600" dirty="0" smtClean="0">
                  <a:solidFill>
                    <a:prstClr val="black"/>
                  </a:solidFill>
                </a:rPr>
                <a:t>US dollars</a:t>
              </a:r>
              <a:r>
                <a:rPr lang="en-US" sz="600" dirty="0">
                  <a:solidFill>
                    <a:prstClr val="black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01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0972" y="432000"/>
            <a:ext cx="9585325" cy="5733304"/>
            <a:chOff x="390972" y="432000"/>
            <a:chExt cx="9585325" cy="57333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972" y="1162245"/>
              <a:ext cx="5762720" cy="384590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51012" y="5220000"/>
              <a:ext cx="6963766" cy="684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Recommended </a:t>
              </a:r>
              <a:r>
                <a:rPr lang="en-US" sz="1000" cap="all" dirty="0">
                  <a:solidFill>
                    <a:prstClr val="black"/>
                  </a:solidFill>
                </a:rPr>
                <a:t>antiretroviral therapy initiation threshold among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people living with HIV </a:t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per Ministry of Health guidelines, by country, eastern and southern Africa, 2016</a:t>
              </a:r>
            </a:p>
            <a:p>
              <a:pPr>
                <a:spcBef>
                  <a:spcPts val="30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Twenty of 21 countries in eastern and southern Africa have adopted the World Health Organization recommendation that  antiretroviral therapy </a:t>
              </a: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should be  initiated in every person living with HIV at any CD4 cell count. Eleven countries are  already implementing their treat all policies nationally.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51012" y="5980638"/>
              <a:ext cx="161454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World Health Organization, 2017.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ADOPTING A TREAT ALL APPROACH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7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8400" y="-27384"/>
            <a:ext cx="8531524" cy="6858000"/>
            <a:chOff x="428400" y="-27384"/>
            <a:chExt cx="8531524" cy="6858000"/>
          </a:xfrm>
        </p:grpSpPr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428400" y="720000"/>
              <a:ext cx="259789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2400"/>
                </a:lnSpc>
              </a:pPr>
              <a:r>
                <a:rPr lang="en-US" altLang="en-US" sz="2200" b="1" cap="all" dirty="0">
                  <a:solidFill>
                    <a:prstClr val="black"/>
                  </a:solidFill>
                  <a:latin typeface="Calibri"/>
                </a:rPr>
                <a:t>90–90–90 COUNTRY </a:t>
              </a:r>
              <a:endParaRPr lang="en-US" altLang="en-US" sz="2200" b="1" cap="all" dirty="0" smtClean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</a:pPr>
              <a:r>
                <a:rPr lang="en-US" altLang="en-US" sz="2200" b="1" cap="all" dirty="0" smtClean="0">
                  <a:solidFill>
                    <a:prstClr val="black"/>
                  </a:solidFill>
                  <a:latin typeface="Calibri"/>
                </a:rPr>
                <a:t>SCORECARDS</a:t>
              </a:r>
              <a:endParaRPr lang="en-US" altLang="en-US" sz="2200" b="1" cap="all" dirty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</a:pPr>
              <a:r>
                <a:rPr lang="en-US" altLang="en-US" cap="all" dirty="0">
                  <a:solidFill>
                    <a:prstClr val="black"/>
                  </a:solidFill>
                  <a:latin typeface="Calibri"/>
                </a:rPr>
                <a:t>Asia and the Pacific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8400" y="5220000"/>
              <a:ext cx="219482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2017. 2017 Global AIDS Monitoring. UNAIDS 2017 estimates. 2017 National Commitments and Policy Instrument.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* The </a:t>
              </a:r>
              <a:r>
                <a:rPr lang="en-US" sz="600" dirty="0">
                  <a:solidFill>
                    <a:prstClr val="black"/>
                  </a:solidFill>
                </a:rPr>
                <a:t>complete set of 90–90–90 measures and testing and treatment cascade data for countries can be found at aidsinfo.unaids.org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baseline="30000" dirty="0">
                  <a:solidFill>
                    <a:prstClr val="black"/>
                  </a:solidFill>
                </a:rPr>
                <a:t>1</a:t>
              </a:r>
              <a:r>
                <a:rPr lang="en-US" sz="600" dirty="0">
                  <a:solidFill>
                    <a:prstClr val="black"/>
                  </a:solidFill>
                </a:rPr>
                <a:t> Estimates of people living with HIV that inform progress towards 90–90–90 are country-supplied and have not been validated by UNAIDS.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572" y="-27384"/>
              <a:ext cx="5862352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12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70"/>
          <a:stretch/>
        </p:blipFill>
        <p:spPr bwMode="auto">
          <a:xfrm>
            <a:off x="0" y="1800000"/>
            <a:ext cx="10285200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2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972" y="432000"/>
            <a:ext cx="9585325" cy="5422666"/>
            <a:chOff x="390972" y="432000"/>
            <a:chExt cx="9585325" cy="5422666"/>
          </a:xfrm>
        </p:grpSpPr>
        <p:grpSp>
          <p:nvGrpSpPr>
            <p:cNvPr id="4" name="Group 3"/>
            <p:cNvGrpSpPr/>
            <p:nvPr/>
          </p:nvGrpSpPr>
          <p:grpSpPr>
            <a:xfrm>
              <a:off x="1530000" y="1710000"/>
              <a:ext cx="7218000" cy="4144666"/>
              <a:chOff x="1530000" y="1710000"/>
              <a:chExt cx="7218000" cy="414466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530000" y="5400000"/>
                <a:ext cx="526939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cap="all" dirty="0" smtClean="0">
                    <a:solidFill>
                      <a:prstClr val="black"/>
                    </a:solidFill>
                  </a:rPr>
                  <a:t>Progress </a:t>
                </a:r>
                <a:r>
                  <a:rPr lang="en-US" sz="1000" cap="all" dirty="0">
                    <a:solidFill>
                      <a:prstClr val="black"/>
                    </a:solidFill>
                  </a:rPr>
                  <a:t>towards the 90–90–90 treatment target, Latin America, 2016</a:t>
                </a:r>
                <a:endParaRPr lang="en-US" sz="1000" i="1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530000" y="5670000"/>
                <a:ext cx="2919389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" dirty="0">
                    <a:solidFill>
                      <a:prstClr val="black"/>
                    </a:solidFill>
                  </a:rPr>
                  <a:t>Source: UNAIDS special analysis, 2017; see annex on methods for more details</a:t>
                </a:r>
                <a:endParaRPr lang="en-US" sz="600" dirty="0" smtClean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638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8000" y="1710000"/>
                <a:ext cx="7200000" cy="3093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PROGRESS TOWARDS THE 90–90–90 TARGETS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1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972" y="432000"/>
            <a:ext cx="9585325" cy="5733304"/>
            <a:chOff x="390972" y="432000"/>
            <a:chExt cx="9585325" cy="5733304"/>
          </a:xfrm>
        </p:grpSpPr>
        <p:sp>
          <p:nvSpPr>
            <p:cNvPr id="3" name="Rectangle 2"/>
            <p:cNvSpPr/>
            <p:nvPr/>
          </p:nvSpPr>
          <p:spPr>
            <a:xfrm>
              <a:off x="751012" y="5220000"/>
              <a:ext cx="6851556" cy="684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Recommended </a:t>
              </a:r>
              <a:r>
                <a:rPr lang="en-US" sz="1000" cap="all" dirty="0">
                  <a:solidFill>
                    <a:prstClr val="black"/>
                  </a:solidFill>
                </a:rPr>
                <a:t>antiretroviral therapy initiation threshold among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people living </a:t>
              </a: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with HIV per Ministry of Health guidelines, by country, </a:t>
              </a:r>
              <a:r>
                <a:rPr lang="en-US" sz="1000" cap="all" dirty="0">
                  <a:solidFill>
                    <a:prstClr val="black"/>
                  </a:solidFill>
                </a:rPr>
                <a:t>Latin America,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2016</a:t>
              </a:r>
            </a:p>
            <a:p>
              <a:pPr>
                <a:spcBef>
                  <a:spcPts val="300"/>
                </a:spcBef>
              </a:pPr>
              <a:r>
                <a:rPr lang="en-US" sz="800" dirty="0">
                  <a:solidFill>
                    <a:prstClr val="black"/>
                  </a:solidFill>
                </a:rPr>
                <a:t>Argentina, Bolivia (</a:t>
              </a:r>
              <a:r>
                <a:rPr lang="en-US" sz="800" dirty="0" err="1">
                  <a:solidFill>
                    <a:prstClr val="black"/>
                  </a:solidFill>
                </a:rPr>
                <a:t>Plurinational</a:t>
              </a:r>
              <a:r>
                <a:rPr lang="en-US" sz="800" dirty="0">
                  <a:solidFill>
                    <a:prstClr val="black"/>
                  </a:solidFill>
                </a:rPr>
                <a:t> State of), Brazil, Costa Rica, Mexico, Paraguay, Uruguay and Venezuela (Bolivarian Republic of) have adopted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the </a:t>
              </a:r>
              <a:r>
                <a:rPr lang="en-US" sz="800" dirty="0">
                  <a:solidFill>
                    <a:prstClr val="black"/>
                  </a:solidFill>
                </a:rPr>
                <a:t>World Health Organization recommendation that antiretroviral therapy should be initiated in every person living with HIV at any CD4 cell count.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751012" y="5980638"/>
              <a:ext cx="161454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World Health Organization, 2017.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ADOPTING A TREAT ALL APPROACH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156" y="1020583"/>
              <a:ext cx="4136423" cy="4109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66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0972" y="432000"/>
            <a:ext cx="9585325" cy="5661296"/>
            <a:chOff x="390972" y="432000"/>
            <a:chExt cx="9585325" cy="5661296"/>
          </a:xfrm>
        </p:grpSpPr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AIDS-RELATED DEATHS DECLINING IN LATIN AMERICA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DESPITE WORRYING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INCREASES IN SOME COUNTRIES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400" y="5071358"/>
              <a:ext cx="7082388" cy="7771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Antiretroviral </a:t>
              </a:r>
              <a:r>
                <a:rPr lang="en-US" sz="1000" cap="all" dirty="0">
                  <a:solidFill>
                    <a:prstClr val="black"/>
                  </a:solidFill>
                </a:rPr>
                <a:t>therapy coverage and number of AIDS-related deaths,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Latin </a:t>
              </a:r>
              <a:r>
                <a:rPr lang="en-US" sz="1000" cap="all" dirty="0">
                  <a:solidFill>
                    <a:prstClr val="black"/>
                  </a:solidFill>
                </a:rPr>
                <a:t>America,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2000–2016</a:t>
              </a:r>
            </a:p>
            <a:p>
              <a:pPr>
                <a:spcBef>
                  <a:spcPts val="300"/>
                </a:spcBef>
              </a:pPr>
              <a:r>
                <a:rPr lang="en-US" sz="800" dirty="0">
                  <a:solidFill>
                    <a:prstClr val="black"/>
                  </a:solidFill>
                </a:rPr>
                <a:t>Relatively high and rising HIV treatment coverage has played a primary role in reducing AIDS-related mortality by about 12%, from an estimated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43 </a:t>
              </a:r>
              <a:r>
                <a:rPr lang="en-US" sz="800" dirty="0">
                  <a:solidFill>
                    <a:prstClr val="black"/>
                  </a:solidFill>
                </a:rPr>
                <a:t>000 [35 000–51 000] in 2000 to 36 000 [28 000–45 000] in 2016. The bulk of the decline was achieved in Peru, Honduras and Colombia, where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AIDS-related </a:t>
              </a:r>
              <a:r>
                <a:rPr lang="en-US" sz="800" dirty="0">
                  <a:solidFill>
                    <a:prstClr val="black"/>
                  </a:solidFill>
                </a:rPr>
                <a:t>deaths declined by 62%, 58% and 45%, respectively. AIDS-related death rates were still rising in a number of countries, notably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Guatemala and Paraguay.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2400" y="5908630"/>
              <a:ext cx="237276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2017 Global AIDS Monitoring.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96" y="1318156"/>
              <a:ext cx="9073008" cy="3593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38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972" y="432000"/>
            <a:ext cx="9585325" cy="5315273"/>
            <a:chOff x="390972" y="432000"/>
            <a:chExt cx="9585325" cy="5315273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HIV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TESTING AND TREATMENT CASCADE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IN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LATIN AMERICA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8000" y="4653136"/>
              <a:ext cx="53431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antiretroviral therapy coverage and viral </a:t>
              </a: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suppression among people living with HIV, Latin America, 2016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88000" y="5247136"/>
              <a:ext cx="5232523" cy="5001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pPr>
                <a:spcBef>
                  <a:spcPts val="300"/>
                </a:spcBef>
              </a:pPr>
              <a:r>
                <a:rPr lang="en-US" sz="600" baseline="30000" dirty="0">
                  <a:solidFill>
                    <a:prstClr val="black"/>
                  </a:solidFill>
                </a:rPr>
                <a:t>1</a:t>
              </a:r>
              <a:r>
                <a:rPr lang="en-US" sz="600" dirty="0">
                  <a:solidFill>
                    <a:prstClr val="black"/>
                  </a:solidFill>
                </a:rPr>
                <a:t> 2016 measure derived from data reported by 14 countries, which accounted for 87% of people living with HIV in Latin America.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600" baseline="30000" dirty="0" smtClean="0">
                  <a:solidFill>
                    <a:prstClr val="black"/>
                  </a:solidFill>
                </a:rPr>
                <a:t>2</a:t>
              </a:r>
              <a:r>
                <a:rPr lang="en-US" sz="600" dirty="0">
                  <a:solidFill>
                    <a:prstClr val="black"/>
                  </a:solidFill>
                </a:rPr>
                <a:t> 2016 measure derived from data reported by 14 countries. Regionally, 87% of all people on antiretroviral therapy were reported to have received a</a:t>
              </a:r>
            </a:p>
            <a:p>
              <a:pPr>
                <a:spcBef>
                  <a:spcPts val="0"/>
                </a:spcBef>
              </a:pPr>
              <a:r>
                <a:rPr lang="en-US" sz="600" dirty="0">
                  <a:solidFill>
                    <a:prstClr val="black"/>
                  </a:solidFill>
                </a:rPr>
                <a:t>viral load test during the reporting period.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96" y="1602067"/>
              <a:ext cx="8764869" cy="2439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4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972" y="432000"/>
            <a:ext cx="9585325" cy="5188650"/>
            <a:chOff x="390972" y="432000"/>
            <a:chExt cx="9585325" cy="5188650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GAINS ACROSS THE TREATMENT CASCADE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20000" y="4805984"/>
              <a:ext cx="65117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antiretroviral therapy coverage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viral </a:t>
              </a:r>
              <a:r>
                <a:rPr lang="en-US" sz="1000" cap="all" dirty="0">
                  <a:solidFill>
                    <a:prstClr val="black"/>
                  </a:solidFill>
                </a:rPr>
                <a:t>suppression among people living with HIV, Latin America, 2015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2016</a:t>
              </a:r>
              <a:endParaRPr lang="en-US" sz="1000" cap="all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20000" y="5435984"/>
              <a:ext cx="294022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25" y="1556792"/>
              <a:ext cx="8968663" cy="2793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71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0972" y="432000"/>
            <a:ext cx="9585325" cy="5413914"/>
            <a:chOff x="390972" y="432000"/>
            <a:chExt cx="9585325" cy="5413914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STABLE REGIONAL TREND IN NEW INFECTIONS HIDES DIFFERENCES AMONG COUNTRIES 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first of 2 slides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14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00000" y="4860000"/>
              <a:ext cx="267092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Number </a:t>
              </a:r>
              <a:r>
                <a:rPr lang="en-US" sz="1000" cap="all" dirty="0">
                  <a:solidFill>
                    <a:prstClr val="black"/>
                  </a:solidFill>
                </a:rPr>
                <a:t>of new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 infections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adults (</a:t>
              </a:r>
              <a:r>
                <a:rPr lang="en-US" sz="1000" cap="all" dirty="0">
                  <a:solidFill>
                    <a:prstClr val="black"/>
                  </a:solidFill>
                </a:rPr>
                <a:t>aged 15 years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older</a:t>
              </a:r>
              <a:r>
                <a:rPr lang="en-US" sz="1000" cap="all" dirty="0">
                  <a:solidFill>
                    <a:prstClr val="black"/>
                  </a:solidFill>
                </a:rPr>
                <a:t>),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Latin America,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2000–2016</a:t>
              </a:r>
              <a:endParaRPr lang="en-US" sz="1000" cap="all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553185" y="4860000"/>
              <a:ext cx="241925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Number </a:t>
              </a:r>
              <a:r>
                <a:rPr lang="en-US" sz="1000" cap="all" dirty="0">
                  <a:solidFill>
                    <a:prstClr val="black"/>
                  </a:solidFill>
                </a:rPr>
                <a:t>of new HIV infections, </a:t>
              </a: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children (aged 0–14 years), </a:t>
              </a: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Latin America, 2000–2016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900000" y="5661248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53185" y="5661248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56" y="1700808"/>
              <a:ext cx="9150915" cy="2903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36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0972" y="432000"/>
            <a:ext cx="9585325" cy="5557930"/>
            <a:chOff x="390972" y="432000"/>
            <a:chExt cx="9585325" cy="5557930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STABLE REGIONAL TREND IN NEW INFECTIONS HIDES DIFFERENCES AMONG COUNTRIES </a:t>
              </a:r>
              <a:r>
                <a:rPr lang="en-US" sz="14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last 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of 2 slides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14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00000" y="5805264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490000" y="5805264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900000" y="5220000"/>
              <a:ext cx="27671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Distribution </a:t>
              </a:r>
              <a:r>
                <a:rPr lang="en-US" sz="1000" cap="all" dirty="0">
                  <a:solidFill>
                    <a:prstClr val="black"/>
                  </a:solidFill>
                </a:rPr>
                <a:t>of new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 infections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country, Latin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America, 2016</a:t>
              </a:r>
              <a:endParaRPr lang="en-US" sz="1000" cap="all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90000" y="5220000"/>
              <a:ext cx="3373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Percent </a:t>
              </a:r>
              <a:r>
                <a:rPr lang="en-US" sz="1000" cap="all" dirty="0">
                  <a:solidFill>
                    <a:prstClr val="black"/>
                  </a:solidFill>
                </a:rPr>
                <a:t>change in new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 infections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by country</a:t>
              </a:r>
              <a:r>
                <a:rPr lang="en-US" sz="1000" cap="all" dirty="0">
                  <a:solidFill>
                    <a:prstClr val="black"/>
                  </a:solidFill>
                </a:rPr>
                <a:t>, Latin America,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from 2010 to 2016</a:t>
              </a:r>
              <a:endParaRPr lang="en-US" sz="1000" cap="all" dirty="0">
                <a:solidFill>
                  <a:prstClr val="black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" y="1484784"/>
              <a:ext cx="8697066" cy="3551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60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972" y="432000"/>
            <a:ext cx="9585325" cy="5791998"/>
            <a:chOff x="390972" y="432000"/>
            <a:chExt cx="9585325" cy="5791998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MORE RESOURCES NEEDED TO REACH FAST-TRACK TARGETS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8400" y="5220000"/>
              <a:ext cx="87129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HIV </a:t>
              </a:r>
              <a:r>
                <a:rPr lang="en-US" sz="1000" cap="all" dirty="0">
                  <a:solidFill>
                    <a:prstClr val="black"/>
                  </a:solidFill>
                </a:rPr>
                <a:t>resource availability by source, 2006–2016,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projected </a:t>
              </a:r>
              <a:r>
                <a:rPr lang="en-US" sz="1000" cap="all" dirty="0">
                  <a:solidFill>
                    <a:prstClr val="black"/>
                  </a:solidFill>
                </a:rPr>
                <a:t>resource needs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2020, Latin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America</a:t>
              </a:r>
              <a:r>
                <a:rPr lang="en-US" sz="1000" cap="all" dirty="0">
                  <a:solidFill>
                    <a:prstClr val="black"/>
                  </a:solidFill>
                </a:rPr>
                <a:t>*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8400" y="5670000"/>
              <a:ext cx="885558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estimates on HIV resource availability, June 2017. Fast-Track update on investments needed in the AIDS response, </a:t>
              </a:r>
              <a:r>
                <a:rPr lang="en-US" sz="600" dirty="0" smtClean="0">
                  <a:solidFill>
                    <a:prstClr val="black"/>
                  </a:solidFill>
                </a:rPr>
                <a:t>2016–2030. Geneva</a:t>
              </a:r>
              <a:r>
                <a:rPr lang="en-US" sz="600" dirty="0">
                  <a:solidFill>
                    <a:prstClr val="black"/>
                  </a:solidFill>
                </a:rPr>
                <a:t>: UNAIDS; 2016. Financing the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response </a:t>
              </a:r>
              <a:r>
                <a:rPr lang="en-US" sz="600" dirty="0">
                  <a:solidFill>
                    <a:prstClr val="black"/>
                  </a:solidFill>
                </a:rPr>
                <a:t>to low- and middle-income countries: international assistance from donor governments in </a:t>
              </a:r>
              <a:r>
                <a:rPr lang="en-US" sz="600" dirty="0" smtClean="0">
                  <a:solidFill>
                    <a:prstClr val="black"/>
                  </a:solidFill>
                </a:rPr>
                <a:t>2016. The </a:t>
              </a:r>
              <a:r>
                <a:rPr lang="en-US" sz="600" dirty="0">
                  <a:solidFill>
                    <a:prstClr val="black"/>
                  </a:solidFill>
                </a:rPr>
                <a:t>Henry J. Kaiser Family Foundation and UNAIDS (in press). GAM/GARPR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reports </a:t>
              </a:r>
              <a:r>
                <a:rPr lang="en-US" sz="600" dirty="0">
                  <a:solidFill>
                    <a:prstClr val="black"/>
                  </a:solidFill>
                </a:rPr>
                <a:t>(2005–2017). Philanthropic support to address HIV/AIDS in </a:t>
              </a:r>
              <a:r>
                <a:rPr lang="en-US" sz="600" dirty="0" smtClean="0">
                  <a:solidFill>
                    <a:prstClr val="black"/>
                  </a:solidFill>
                </a:rPr>
                <a:t>2015. Washington</a:t>
              </a:r>
              <a:r>
                <a:rPr lang="en-US" sz="600" dirty="0">
                  <a:solidFill>
                    <a:prstClr val="black"/>
                  </a:solidFill>
                </a:rPr>
                <a:t>, DC: Funders Concerned about AIDS; 2016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*Estimates for low- and middle-income countries per 2015 World Bank income level classification. All figures are expressed in constant 2016 </a:t>
              </a:r>
              <a:r>
                <a:rPr lang="en-US" sz="600" dirty="0" smtClean="0">
                  <a:solidFill>
                    <a:prstClr val="black"/>
                  </a:solidFill>
                </a:rPr>
                <a:t>US dollars</a:t>
              </a:r>
              <a:r>
                <a:rPr lang="en-US" sz="600" dirty="0">
                  <a:solidFill>
                    <a:prstClr val="black"/>
                  </a:solidFill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132" y="1186439"/>
              <a:ext cx="7496747" cy="3763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08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972" y="432000"/>
            <a:ext cx="9585325" cy="5733304"/>
            <a:chOff x="390972" y="432000"/>
            <a:chExt cx="9585325" cy="5733304"/>
          </a:xfrm>
        </p:grpSpPr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AIDS-RELATED DEATHS NEARLY CUT IN HALF IN SIX YEARS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400" y="5040000"/>
              <a:ext cx="7165744" cy="9310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Antiretroviral </a:t>
              </a:r>
              <a:r>
                <a:rPr lang="en-US" sz="1000" cap="all" dirty="0">
                  <a:solidFill>
                    <a:prstClr val="black"/>
                  </a:solidFill>
                </a:rPr>
                <a:t>therapy coverage and number of AIDS-related deaths,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eastern and </a:t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southern Africa, 2000–2016</a:t>
              </a:r>
            </a:p>
            <a:p>
              <a:pPr>
                <a:spcBef>
                  <a:spcPts val="30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Antiretroviral </a:t>
              </a:r>
              <a:r>
                <a:rPr lang="en-US" sz="800" dirty="0">
                  <a:solidFill>
                    <a:prstClr val="black"/>
                  </a:solidFill>
                </a:rPr>
                <a:t>therapy scale-up has been largely responsible for a steep decline in AIDS-related mortality in eastern and southern Africa: the estimated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420 </a:t>
              </a:r>
              <a:r>
                <a:rPr lang="en-US" sz="800" dirty="0">
                  <a:solidFill>
                    <a:prstClr val="black"/>
                  </a:solidFill>
                </a:rPr>
                <a:t>000 [350 000–510 000] AIDS-related deaths in 2016 were 42% fewer than in 2010. The drop in deaths due to AIDS-related illnesses has been even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greater </a:t>
              </a:r>
              <a:r>
                <a:rPr lang="en-US" sz="800" dirty="0">
                  <a:solidFill>
                    <a:prstClr val="black"/>
                  </a:solidFill>
                </a:rPr>
                <a:t>among children (aged 0–14 years), declining from an estimated 130 </a:t>
              </a:r>
              <a:r>
                <a:rPr lang="en-US" sz="800" dirty="0" smtClean="0">
                  <a:solidFill>
                    <a:prstClr val="black"/>
                  </a:solidFill>
                </a:rPr>
                <a:t>000 [99 </a:t>
              </a:r>
              <a:r>
                <a:rPr lang="en-US" sz="800" dirty="0">
                  <a:solidFill>
                    <a:prstClr val="black"/>
                  </a:solidFill>
                </a:rPr>
                <a:t>000–150 000] in 2010 to 58 000 [41 000–80 000] in 2016.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AIDS-related illness </a:t>
              </a:r>
              <a:r>
                <a:rPr lang="en-US" sz="800" dirty="0">
                  <a:solidFill>
                    <a:prstClr val="black"/>
                  </a:solidFill>
                </a:rPr>
                <a:t>remains a leading cause of death in the region, however, especially among young women and girls aged 15–24 years (1).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2400" y="5980638"/>
              <a:ext cx="237276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2017 Global AIDS Monitoring.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80" y="1700808"/>
              <a:ext cx="9141524" cy="2883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43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8400" y="-27384"/>
            <a:ext cx="9783148" cy="6814006"/>
            <a:chOff x="428400" y="-27384"/>
            <a:chExt cx="9783148" cy="6814006"/>
          </a:xfrm>
        </p:grpSpPr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428400" y="720000"/>
              <a:ext cx="2597891" cy="109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2400"/>
                </a:lnSpc>
              </a:pPr>
              <a:r>
                <a:rPr lang="en-US" altLang="en-US" sz="2200" b="1" cap="all" dirty="0">
                  <a:solidFill>
                    <a:prstClr val="black"/>
                  </a:solidFill>
                  <a:latin typeface="Calibri"/>
                </a:rPr>
                <a:t>90–90–90 COUNTRY </a:t>
              </a:r>
              <a:endParaRPr lang="en-US" altLang="en-US" sz="2200" b="1" cap="all" dirty="0" smtClean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</a:pPr>
              <a:r>
                <a:rPr lang="en-US" altLang="en-US" sz="2200" b="1" cap="all" dirty="0" smtClean="0">
                  <a:solidFill>
                    <a:prstClr val="black"/>
                  </a:solidFill>
                  <a:latin typeface="Calibri"/>
                </a:rPr>
                <a:t>SCORECARDS</a:t>
              </a:r>
              <a:endParaRPr lang="en-US" altLang="en-US" sz="2200" b="1" cap="all" dirty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  <a:spcBef>
                  <a:spcPts val="600"/>
                </a:spcBef>
              </a:pPr>
              <a:r>
                <a:rPr lang="en-US" altLang="en-US" cap="all" dirty="0" smtClean="0">
                  <a:solidFill>
                    <a:prstClr val="black"/>
                  </a:solidFill>
                  <a:latin typeface="Calibri"/>
                </a:rPr>
                <a:t>LATIN AMERICA</a:t>
              </a:r>
              <a:endParaRPr lang="en-US" altLang="en-US" cap="all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8400" y="5220000"/>
              <a:ext cx="21948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2017. 2017 Global AIDS Monitoring. UNAIDS 2017 estimates. 2017 National Commitments and Policy Instrument.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* The </a:t>
              </a:r>
              <a:r>
                <a:rPr lang="en-US" sz="600" dirty="0">
                  <a:solidFill>
                    <a:prstClr val="black"/>
                  </a:solidFill>
                </a:rPr>
                <a:t>complete set of 90–90–90 measures and testing and treatment cascade data for countries can be found at aidsinfo.unaids.org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896" y="-27384"/>
              <a:ext cx="7248652" cy="6814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50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6489"/>
          <a:stretch/>
        </p:blipFill>
        <p:spPr bwMode="auto">
          <a:xfrm>
            <a:off x="0" y="1800000"/>
            <a:ext cx="102852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1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972" y="432000"/>
            <a:ext cx="9585325" cy="5422666"/>
            <a:chOff x="390972" y="432000"/>
            <a:chExt cx="9585325" cy="5422666"/>
          </a:xfrm>
        </p:grpSpPr>
        <p:grpSp>
          <p:nvGrpSpPr>
            <p:cNvPr id="4" name="Group 3"/>
            <p:cNvGrpSpPr/>
            <p:nvPr/>
          </p:nvGrpSpPr>
          <p:grpSpPr>
            <a:xfrm>
              <a:off x="1530000" y="1710001"/>
              <a:ext cx="7218000" cy="4144665"/>
              <a:chOff x="1530000" y="1710001"/>
              <a:chExt cx="7218000" cy="414466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530000" y="5400000"/>
                <a:ext cx="502733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cap="all" dirty="0" smtClean="0">
                    <a:solidFill>
                      <a:prstClr val="black"/>
                    </a:solidFill>
                  </a:rPr>
                  <a:t>Progress </a:t>
                </a:r>
                <a:r>
                  <a:rPr lang="en-US" sz="1000" cap="all" dirty="0">
                    <a:solidFill>
                      <a:prstClr val="black"/>
                    </a:solidFill>
                  </a:rPr>
                  <a:t>towards the 90–90–90 treatment target, </a:t>
                </a:r>
                <a:r>
                  <a:rPr lang="en-US" sz="1000" cap="all" dirty="0" smtClean="0">
                    <a:solidFill>
                      <a:prstClr val="black"/>
                    </a:solidFill>
                  </a:rPr>
                  <a:t>CARIBBEAN, </a:t>
                </a:r>
                <a:r>
                  <a:rPr lang="en-US" sz="1000" cap="all" dirty="0">
                    <a:solidFill>
                      <a:prstClr val="black"/>
                    </a:solidFill>
                  </a:rPr>
                  <a:t>2016</a:t>
                </a:r>
                <a:endParaRPr lang="en-US" sz="1000" i="1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530000" y="5670000"/>
                <a:ext cx="2919389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" dirty="0">
                    <a:solidFill>
                      <a:prstClr val="black"/>
                    </a:solidFill>
                  </a:rPr>
                  <a:t>Source: UNAIDS special analysis, 2017; see annex on methods for more details</a:t>
                </a:r>
                <a:endParaRPr lang="en-US" sz="600" dirty="0" smtClean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74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8000" y="1710001"/>
                <a:ext cx="7200000" cy="3207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PROGRESS TOWARDS THE 90–90–90 TARGETS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2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0972" y="432000"/>
            <a:ext cx="9585325" cy="5782666"/>
            <a:chOff x="390972" y="432000"/>
            <a:chExt cx="9585325" cy="5782666"/>
          </a:xfrm>
        </p:grpSpPr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latin typeface="Arial Bold" panose="020B0704020202020204" pitchFamily="34" charset="0"/>
                  <a:cs typeface="Arial Bold" panose="020B0704020202020204" pitchFamily="34" charset="0"/>
                </a:rPr>
                <a:t>ADOPTING A TREAT ALL APPROACH</a:t>
              </a:r>
              <a:endParaRPr lang="en-US" altLang="en-US" sz="2200" dirty="0"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819646"/>
              <a:ext cx="6785992" cy="404035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30000" y="5040000"/>
              <a:ext cx="6978192" cy="9310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Recommended </a:t>
              </a:r>
              <a:r>
                <a:rPr lang="en-US" sz="1000" cap="all" dirty="0">
                  <a:solidFill>
                    <a:prstClr val="black"/>
                  </a:solidFill>
                </a:rPr>
                <a:t>antiretroviral therapy initiation threshold among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people </a:t>
              </a:r>
              <a:r>
                <a:rPr lang="en-US" sz="1000" cap="all" dirty="0">
                  <a:solidFill>
                    <a:prstClr val="black"/>
                  </a:solidFill>
                </a:rPr>
                <a:t>living with HIV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per </a:t>
              </a:r>
              <a:r>
                <a:rPr lang="en-US" sz="1000" cap="all" dirty="0">
                  <a:solidFill>
                    <a:prstClr val="black"/>
                  </a:solidFill>
                </a:rPr>
                <a:t>Ministry of Health guidelines, by country, CARIBBEAN, 2016</a:t>
              </a:r>
            </a:p>
            <a:p>
              <a:pPr>
                <a:spcBef>
                  <a:spcPts val="300"/>
                </a:spcBef>
              </a:pPr>
              <a:r>
                <a:rPr lang="en-US" sz="800" dirty="0">
                  <a:solidFill>
                    <a:prstClr val="black"/>
                  </a:solidFill>
                </a:rPr>
                <a:t>Eight countries in the Caribbean have adopted the World Health Organization recommendation that antiretroviral therapy should be initiated </a:t>
              </a:r>
              <a:r>
                <a:rPr lang="en-US" sz="800" dirty="0" smtClean="0">
                  <a:solidFill>
                    <a:prstClr val="black"/>
                  </a:solidFill>
                </a:rPr>
                <a:t>in </a:t>
              </a: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every </a:t>
              </a:r>
              <a:r>
                <a:rPr lang="en-US" sz="800" dirty="0">
                  <a:solidFill>
                    <a:prstClr val="black"/>
                  </a:solidFill>
                </a:rPr>
                <a:t>person living with HIV at any CD4 cell count. The majority of the other countries in the region start antiretroviral therapy for individuals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who </a:t>
              </a:r>
              <a:r>
                <a:rPr lang="en-US" sz="800" dirty="0">
                  <a:solidFill>
                    <a:prstClr val="black"/>
                  </a:solidFill>
                </a:rPr>
                <a:t>have a CD4 count of under 500 cells/mm3. Countries receiving support from the Global Fund to Fight AIDS, Tuberculosis and Malaria </a:t>
              </a:r>
              <a:r>
                <a:rPr lang="en-US" sz="800" dirty="0" smtClean="0">
                  <a:solidFill>
                    <a:prstClr val="black"/>
                  </a:solidFill>
                </a:rPr>
                <a:t>(</a:t>
              </a:r>
              <a:r>
                <a:rPr lang="en-US" sz="800" dirty="0">
                  <a:solidFill>
                    <a:prstClr val="black"/>
                  </a:solidFill>
                </a:rPr>
                <a:t>the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Global </a:t>
              </a:r>
              <a:r>
                <a:rPr lang="en-US" sz="800" dirty="0">
                  <a:solidFill>
                    <a:prstClr val="black"/>
                  </a:solidFill>
                </a:rPr>
                <a:t>Fund) and the United States President’s Emergency Plan for AIDS Relief (PEPFAR) appear to be shifting more quickly to a treat all approach.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0000" y="6030000"/>
              <a:ext cx="161454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World Health Organization, 2017.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0972" y="432000"/>
            <a:ext cx="9585325" cy="5485922"/>
            <a:chOff x="390972" y="432000"/>
            <a:chExt cx="9585325" cy="5485922"/>
          </a:xfrm>
        </p:grpSpPr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AIDS-RELATED DEATHS DROP BELOW 10 000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400" y="5040000"/>
              <a:ext cx="6840334" cy="569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Antiretroviral </a:t>
              </a:r>
              <a:r>
                <a:rPr lang="en-US" sz="1000" cap="all" dirty="0">
                  <a:solidFill>
                    <a:prstClr val="black"/>
                  </a:solidFill>
                </a:rPr>
                <a:t>therapy coverage and number of AIDS-related deaths,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Caribbean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2000–2016</a:t>
              </a:r>
            </a:p>
            <a:p>
              <a:pPr>
                <a:spcBef>
                  <a:spcPts val="600"/>
                </a:spcBef>
              </a:pPr>
              <a:r>
                <a:rPr lang="en-US" sz="800" dirty="0">
                  <a:solidFill>
                    <a:prstClr val="black"/>
                  </a:solidFill>
                </a:rPr>
                <a:t>The number of people accessing antiretroviral therapy over the last six years has more than doubled, and this has played a primary role in the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reduction of </a:t>
              </a:r>
              <a:r>
                <a:rPr lang="en-US" sz="800" dirty="0">
                  <a:solidFill>
                    <a:prstClr val="black"/>
                  </a:solidFill>
                </a:rPr>
                <a:t>AIDS-related deaths from an estimated 21 000 [16 000–26 000] in 2000 to an estimated 9400 [7300–12 000] in 2016.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2400" y="5733256"/>
              <a:ext cx="237276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2017 Global AIDS Monitoring.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88" y="1484784"/>
              <a:ext cx="9410845" cy="3012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05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972" y="432000"/>
            <a:ext cx="9585325" cy="5522137"/>
            <a:chOff x="390972" y="432000"/>
            <a:chExt cx="9585325" cy="5522137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HIV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TESTING AND TREATMENT CASCADE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IN THE CARIBBEAN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88000" y="5040000"/>
              <a:ext cx="53431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antiretroviral therapy coverage and viral </a:t>
              </a: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suppression among people living with HIV,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CARIBBEAN, </a:t>
              </a:r>
              <a:r>
                <a:rPr lang="en-US" sz="1000" cap="all" dirty="0">
                  <a:solidFill>
                    <a:prstClr val="black"/>
                  </a:solidFill>
                </a:rPr>
                <a:t>2016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88000" y="5454000"/>
              <a:ext cx="5232523" cy="5001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pPr>
                <a:spcBef>
                  <a:spcPts val="300"/>
                </a:spcBef>
              </a:pPr>
              <a:r>
                <a:rPr lang="en-US" sz="600" baseline="30000" dirty="0">
                  <a:solidFill>
                    <a:prstClr val="black"/>
                  </a:solidFill>
                </a:rPr>
                <a:t>1</a:t>
              </a:r>
              <a:r>
                <a:rPr lang="en-US" sz="600" dirty="0">
                  <a:solidFill>
                    <a:prstClr val="black"/>
                  </a:solidFill>
                </a:rPr>
                <a:t> 2016 measure derived from data reported by 14 countries, which accounted for 87% of people living with HIV in Latin America.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600" baseline="30000" dirty="0" smtClean="0">
                  <a:solidFill>
                    <a:prstClr val="black"/>
                  </a:solidFill>
                </a:rPr>
                <a:t>2</a:t>
              </a:r>
              <a:r>
                <a:rPr lang="en-US" sz="600" dirty="0">
                  <a:solidFill>
                    <a:prstClr val="black"/>
                  </a:solidFill>
                </a:rPr>
                <a:t> 2016 measure derived from data reported by 14 countries. Regionally, 87% of all people on antiretroviral therapy were reported to have received a</a:t>
              </a:r>
            </a:p>
            <a:p>
              <a:pPr>
                <a:spcBef>
                  <a:spcPts val="0"/>
                </a:spcBef>
              </a:pPr>
              <a:r>
                <a:rPr lang="en-US" sz="600" dirty="0">
                  <a:solidFill>
                    <a:prstClr val="black"/>
                  </a:solidFill>
                </a:rPr>
                <a:t>viral load test during the reporting period.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82" y="1412776"/>
              <a:ext cx="7962900" cy="3357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7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972" y="432000"/>
            <a:ext cx="9585325" cy="5602666"/>
            <a:chOff x="390972" y="432000"/>
            <a:chExt cx="9585325" cy="5602666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GAINS ACROSS THE TREATMENT CASCADE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30000" y="5310000"/>
              <a:ext cx="65117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antiretroviral therapy coverage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viral </a:t>
              </a:r>
              <a:r>
                <a:rPr lang="en-US" sz="1000" cap="all" dirty="0">
                  <a:solidFill>
                    <a:prstClr val="black"/>
                  </a:solidFill>
                </a:rPr>
                <a:t>suppression among people living with HIV, Caribbean, 2015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2016</a:t>
              </a:r>
              <a:endParaRPr lang="en-US" sz="1000" cap="all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30000" y="5850000"/>
              <a:ext cx="294022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69" y="1212320"/>
              <a:ext cx="7024211" cy="38008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63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0972" y="432000"/>
            <a:ext cx="9585325" cy="5413914"/>
            <a:chOff x="390972" y="432000"/>
            <a:chExt cx="9585325" cy="5413914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NEW HIV INFECTIONS RISING IN CUBA, FALLING IN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HAITI </a:t>
              </a:r>
              <a:r>
                <a:rPr lang="en-US" sz="14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first 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of 2 slides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14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00000" y="4860000"/>
              <a:ext cx="267092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Number </a:t>
              </a:r>
              <a:r>
                <a:rPr lang="en-US" sz="1000" cap="all" dirty="0">
                  <a:solidFill>
                    <a:prstClr val="black"/>
                  </a:solidFill>
                </a:rPr>
                <a:t>of new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 infections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adults (</a:t>
              </a:r>
              <a:r>
                <a:rPr lang="en-US" sz="1000" cap="all" dirty="0">
                  <a:solidFill>
                    <a:prstClr val="black"/>
                  </a:solidFill>
                </a:rPr>
                <a:t>aged 15 years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older</a:t>
              </a:r>
              <a:r>
                <a:rPr lang="en-US" sz="1000" cap="all" dirty="0">
                  <a:solidFill>
                    <a:prstClr val="black"/>
                  </a:solidFill>
                </a:rPr>
                <a:t>),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Caribbean, 2000–2016</a:t>
              </a:r>
              <a:endParaRPr lang="en-US" sz="1000" cap="all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436000" y="4860000"/>
              <a:ext cx="241925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Number </a:t>
              </a:r>
              <a:r>
                <a:rPr lang="en-US" sz="1000" cap="all" dirty="0">
                  <a:solidFill>
                    <a:prstClr val="black"/>
                  </a:solidFill>
                </a:rPr>
                <a:t>of new HIV infections, </a:t>
              </a: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children (aged 0–14 years), </a:t>
              </a: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Caribbean, 2000–2016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900000" y="5661248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6000" y="5661248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74" y="1484784"/>
              <a:ext cx="9137047" cy="3129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71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0972" y="432000"/>
            <a:ext cx="9585325" cy="5125882"/>
            <a:chOff x="390972" y="432000"/>
            <a:chExt cx="9585325" cy="5125882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NEW HIV INFECTIONS RISING IN CUBA, FALLING IN HAITI </a:t>
              </a:r>
              <a:r>
                <a:rPr lang="en-US" sz="14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last 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of 2 slides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14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00000" y="5373216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580000" y="5373216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900000" y="4680000"/>
              <a:ext cx="27671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Distribution </a:t>
              </a:r>
              <a:r>
                <a:rPr lang="en-US" sz="1000" cap="all" dirty="0">
                  <a:solidFill>
                    <a:prstClr val="black"/>
                  </a:solidFill>
                </a:rPr>
                <a:t>of new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 infections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country, Caribbean,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2016</a:t>
              </a:r>
              <a:endParaRPr lang="en-US" sz="1000" cap="all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80000" y="4680000"/>
              <a:ext cx="31309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Percent </a:t>
              </a:r>
              <a:r>
                <a:rPr lang="en-US" sz="1000" cap="all" dirty="0">
                  <a:solidFill>
                    <a:prstClr val="black"/>
                  </a:solidFill>
                </a:rPr>
                <a:t>change in new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 infections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by country</a:t>
              </a:r>
              <a:r>
                <a:rPr lang="en-US" sz="1000" cap="all" dirty="0">
                  <a:solidFill>
                    <a:prstClr val="black"/>
                  </a:solidFill>
                </a:rPr>
                <a:t>, Caribbean,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from 2010 to 2016</a:t>
              </a:r>
              <a:endParaRPr lang="en-US" sz="1000" cap="all" dirty="0">
                <a:solidFill>
                  <a:prstClr val="black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72" y="1628800"/>
              <a:ext cx="8850535" cy="2712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82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0972" y="432000"/>
            <a:ext cx="9585325" cy="5431998"/>
            <a:chOff x="390972" y="432000"/>
            <a:chExt cx="9585325" cy="5431998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DIMINISHING EXTERNAL FUNDING IN THE CARIBBEAN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08400" y="4860000"/>
              <a:ext cx="8855580" cy="1003998"/>
              <a:chOff x="608400" y="5220000"/>
              <a:chExt cx="8855580" cy="100399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08400" y="5220000"/>
                <a:ext cx="87129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cap="all" dirty="0" smtClean="0">
                    <a:solidFill>
                      <a:prstClr val="black"/>
                    </a:solidFill>
                  </a:rPr>
                  <a:t>HIV </a:t>
                </a:r>
                <a:r>
                  <a:rPr lang="en-US" sz="1000" cap="all" dirty="0">
                    <a:solidFill>
                      <a:prstClr val="black"/>
                    </a:solidFill>
                  </a:rPr>
                  <a:t>resource availability by source, 2006–2016, </a:t>
                </a:r>
                <a:r>
                  <a:rPr lang="en-US" sz="1000" cap="all" dirty="0" smtClean="0">
                    <a:solidFill>
                      <a:prstClr val="black"/>
                    </a:solidFill>
                  </a:rPr>
                  <a:t>and projected </a:t>
                </a:r>
                <a:r>
                  <a:rPr lang="en-US" sz="1000" cap="all" dirty="0">
                    <a:solidFill>
                      <a:prstClr val="black"/>
                    </a:solidFill>
                  </a:rPr>
                  <a:t>resource needs </a:t>
                </a:r>
                <a:endParaRPr lang="en-US" sz="1000" cap="all" dirty="0" smtClean="0">
                  <a:solidFill>
                    <a:prstClr val="black"/>
                  </a:solidFill>
                </a:endParaRPr>
              </a:p>
              <a:p>
                <a:r>
                  <a:rPr lang="en-US" sz="1000" cap="all" dirty="0" smtClean="0">
                    <a:solidFill>
                      <a:prstClr val="black"/>
                    </a:solidFill>
                  </a:rPr>
                  <a:t>by </a:t>
                </a:r>
                <a:r>
                  <a:rPr lang="en-US" sz="1000" cap="all" dirty="0">
                    <a:solidFill>
                      <a:prstClr val="black"/>
                    </a:solidFill>
                  </a:rPr>
                  <a:t>2020, Caribbean*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8400" y="5670000"/>
                <a:ext cx="885558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solidFill>
                      <a:prstClr val="black"/>
                    </a:solidFill>
                  </a:rPr>
                  <a:t>Source: UNAIDS estimates on HIV resource availability, June 2017. Fast-Track update on investments needed in the AIDS response, </a:t>
                </a:r>
                <a:r>
                  <a:rPr lang="en-US" sz="600" dirty="0" smtClean="0">
                    <a:solidFill>
                      <a:prstClr val="black"/>
                    </a:solidFill>
                  </a:rPr>
                  <a:t>2016–2030. Geneva</a:t>
                </a:r>
                <a:r>
                  <a:rPr lang="en-US" sz="600" dirty="0">
                    <a:solidFill>
                      <a:prstClr val="black"/>
                    </a:solidFill>
                  </a:rPr>
                  <a:t>: UNAIDS; 2016. Financing the </a:t>
                </a:r>
                <a:endParaRPr lang="en-US" sz="600" dirty="0" smtClean="0">
                  <a:solidFill>
                    <a:prstClr val="black"/>
                  </a:solidFill>
                </a:endParaRPr>
              </a:p>
              <a:p>
                <a:r>
                  <a:rPr lang="en-US" sz="600" dirty="0" smtClean="0">
                    <a:solidFill>
                      <a:prstClr val="black"/>
                    </a:solidFill>
                  </a:rPr>
                  <a:t>response </a:t>
                </a:r>
                <a:r>
                  <a:rPr lang="en-US" sz="600" dirty="0">
                    <a:solidFill>
                      <a:prstClr val="black"/>
                    </a:solidFill>
                  </a:rPr>
                  <a:t>to low- and middle-income countries: international assistance from donor governments in 2016. </a:t>
                </a:r>
                <a:r>
                  <a:rPr lang="en-US" sz="600" dirty="0" smtClean="0">
                    <a:solidFill>
                      <a:prstClr val="black"/>
                    </a:solidFill>
                  </a:rPr>
                  <a:t>The Henry </a:t>
                </a:r>
                <a:r>
                  <a:rPr lang="en-US" sz="600" dirty="0">
                    <a:solidFill>
                      <a:prstClr val="black"/>
                    </a:solidFill>
                  </a:rPr>
                  <a:t>J. Kaiser Family Foundation and UNAIDS (in press). GAM/GARPR </a:t>
                </a:r>
                <a:endParaRPr lang="en-US" sz="600" dirty="0" smtClean="0">
                  <a:solidFill>
                    <a:prstClr val="black"/>
                  </a:solidFill>
                </a:endParaRPr>
              </a:p>
              <a:p>
                <a:r>
                  <a:rPr lang="en-US" sz="600" dirty="0" smtClean="0">
                    <a:solidFill>
                      <a:prstClr val="black"/>
                    </a:solidFill>
                  </a:rPr>
                  <a:t>reports </a:t>
                </a:r>
                <a:r>
                  <a:rPr lang="en-US" sz="600" dirty="0">
                    <a:solidFill>
                      <a:prstClr val="black"/>
                    </a:solidFill>
                  </a:rPr>
                  <a:t>(2005–2017). Philanthropic support to address HIV/AIDS in </a:t>
                </a:r>
                <a:r>
                  <a:rPr lang="en-US" sz="600" dirty="0" smtClean="0">
                    <a:solidFill>
                      <a:prstClr val="black"/>
                    </a:solidFill>
                  </a:rPr>
                  <a:t>2015. Washington</a:t>
                </a:r>
                <a:r>
                  <a:rPr lang="en-US" sz="600" dirty="0">
                    <a:solidFill>
                      <a:prstClr val="black"/>
                    </a:solidFill>
                  </a:rPr>
                  <a:t>, DC: Funders Concerned about AIDS; 2016</a:t>
                </a:r>
                <a:r>
                  <a:rPr lang="en-US" sz="6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sz="600" dirty="0" smtClean="0">
                  <a:solidFill>
                    <a:prstClr val="black"/>
                  </a:solidFill>
                </a:endParaRPr>
              </a:p>
              <a:p>
                <a:r>
                  <a:rPr lang="en-US" sz="600" dirty="0">
                    <a:solidFill>
                      <a:prstClr val="black"/>
                    </a:solidFill>
                  </a:rPr>
                  <a:t>*Estimates for low- and middle-income countries per 2015 World Bank income level classification. All figures are expressed in constant 2016 </a:t>
                </a:r>
                <a:r>
                  <a:rPr lang="en-US" sz="600" dirty="0" smtClean="0">
                    <a:solidFill>
                      <a:prstClr val="black"/>
                    </a:solidFill>
                  </a:rPr>
                  <a:t>US dollars</a:t>
                </a:r>
                <a:r>
                  <a:rPr lang="en-US" sz="6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060" y="1211648"/>
              <a:ext cx="7459289" cy="32974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3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0972" y="432000"/>
            <a:ext cx="9585325" cy="5702137"/>
            <a:chOff x="390972" y="432000"/>
            <a:chExt cx="9585325" cy="5702137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HIV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TESTING AND TREATMENT CASCADE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IN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EASTERN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AND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SOUTHERN AFRICA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88000" y="5220000"/>
              <a:ext cx="64757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antiretroviral therapy coverage and viral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suppression </a:t>
              </a:r>
              <a:r>
                <a:rPr lang="en-US" sz="1000" cap="all" dirty="0">
                  <a:solidFill>
                    <a:prstClr val="black"/>
                  </a:solidFill>
                </a:rPr>
                <a:t>among people living with HIV, eastern and southern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Africa, </a:t>
              </a:r>
              <a:r>
                <a:rPr lang="en-US" sz="1000" cap="all" dirty="0">
                  <a:solidFill>
                    <a:prstClr val="black"/>
                  </a:solidFill>
                </a:rPr>
                <a:t>2016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88000" y="5634000"/>
              <a:ext cx="5232523" cy="5001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pPr>
                <a:spcBef>
                  <a:spcPts val="300"/>
                </a:spcBef>
              </a:pPr>
              <a:r>
                <a:rPr lang="en-US" sz="600" baseline="30000" dirty="0">
                  <a:solidFill>
                    <a:prstClr val="black"/>
                  </a:solidFill>
                </a:rPr>
                <a:t>1</a:t>
              </a:r>
              <a:r>
                <a:rPr lang="en-US" sz="600" dirty="0">
                  <a:solidFill>
                    <a:prstClr val="black"/>
                  </a:solidFill>
                </a:rPr>
                <a:t> 2016 measure derived from data reported by 17 countries, which accounted for 99% of people living with HIV in western and central Africa.</a:t>
              </a:r>
            </a:p>
            <a:p>
              <a:r>
                <a:rPr lang="en-US" sz="600" baseline="30000" dirty="0">
                  <a:solidFill>
                    <a:prstClr val="black"/>
                  </a:solidFill>
                </a:rPr>
                <a:t>2</a:t>
              </a:r>
              <a:r>
                <a:rPr lang="en-US" sz="600" dirty="0">
                  <a:solidFill>
                    <a:prstClr val="black"/>
                  </a:solidFill>
                </a:rPr>
                <a:t> 2016 measure derived from data reported by 11 countries. Regionally, 37% of all people on antiretroviral therapy were reported to have received a</a:t>
              </a:r>
            </a:p>
            <a:p>
              <a:r>
                <a:rPr lang="en-US" sz="600" dirty="0">
                  <a:solidFill>
                    <a:prstClr val="black"/>
                  </a:solidFill>
                </a:rPr>
                <a:t>viral load test during the reporting period.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03"/>
            <a:stretch/>
          </p:blipFill>
          <p:spPr>
            <a:xfrm>
              <a:off x="679004" y="1457540"/>
              <a:ext cx="8276168" cy="3498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61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8400" y="153014"/>
            <a:ext cx="9611644" cy="6346738"/>
            <a:chOff x="428400" y="153014"/>
            <a:chExt cx="9611644" cy="6346738"/>
          </a:xfrm>
        </p:grpSpPr>
        <p:sp>
          <p:nvSpPr>
            <p:cNvPr id="12" name="Rectangle 11"/>
            <p:cNvSpPr/>
            <p:nvPr/>
          </p:nvSpPr>
          <p:spPr>
            <a:xfrm>
              <a:off x="428400" y="5220000"/>
              <a:ext cx="219482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* The complete set of 90–90–90 measures and testing and treatment cascade data for countries can be found at aidsinfo.unaids.org.</a:t>
              </a:r>
            </a:p>
            <a:p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Source</a:t>
              </a:r>
              <a:r>
                <a:rPr lang="en-US" sz="600" dirty="0">
                  <a:solidFill>
                    <a:prstClr val="black"/>
                  </a:solidFill>
                </a:rPr>
                <a:t>: UNAIDS special analysis, 2017. 2017 Global AIDS Monitoring. UNAIDS 2017 estimates. 2017 National Commitments and Policy Instrument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baseline="30000" dirty="0">
                  <a:solidFill>
                    <a:prstClr val="black"/>
                  </a:solidFill>
                </a:rPr>
                <a:t>1</a:t>
              </a:r>
              <a:r>
                <a:rPr lang="en-US" sz="600" dirty="0">
                  <a:solidFill>
                    <a:prstClr val="black"/>
                  </a:solidFill>
                </a:rPr>
                <a:t> Estimates of people living with HIV that inform progress towards 90–90–90 are country-supplied and have not been validated by UNAIDS.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766" y="153014"/>
              <a:ext cx="7045278" cy="6346738"/>
            </a:xfrm>
            <a:prstGeom prst="rect">
              <a:avLst/>
            </a:prstGeom>
          </p:spPr>
        </p:pic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428400" y="720000"/>
              <a:ext cx="2597891" cy="109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2400"/>
                </a:lnSpc>
              </a:pPr>
              <a:r>
                <a:rPr lang="en-US" altLang="en-US" sz="2200" b="1" cap="all" dirty="0">
                  <a:solidFill>
                    <a:prstClr val="black"/>
                  </a:solidFill>
                  <a:latin typeface="Calibri"/>
                </a:rPr>
                <a:t>90–90–90 COUNTRY </a:t>
              </a:r>
              <a:endParaRPr lang="en-US" altLang="en-US" sz="2200" b="1" cap="all" dirty="0" smtClean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</a:pPr>
              <a:r>
                <a:rPr lang="en-US" altLang="en-US" sz="2200" b="1" cap="all" dirty="0" smtClean="0">
                  <a:solidFill>
                    <a:prstClr val="black"/>
                  </a:solidFill>
                  <a:latin typeface="Calibri"/>
                </a:rPr>
                <a:t>SCORECARDS</a:t>
              </a:r>
              <a:endParaRPr lang="en-US" altLang="en-US" sz="2200" b="1" cap="all" dirty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  <a:spcBef>
                  <a:spcPts val="600"/>
                </a:spcBef>
              </a:pPr>
              <a:r>
                <a:rPr lang="en-GB" altLang="en-US" cap="all" dirty="0" smtClean="0">
                  <a:solidFill>
                    <a:prstClr val="black"/>
                  </a:solidFill>
                  <a:latin typeface="Calibri"/>
                </a:rPr>
                <a:t>CARIBBEAN</a:t>
              </a:r>
              <a:endParaRPr lang="en-US" altLang="en-US" cap="all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6"/>
          <a:stretch/>
        </p:blipFill>
        <p:spPr bwMode="auto">
          <a:xfrm>
            <a:off x="0" y="1800000"/>
            <a:ext cx="10285200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3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972" y="432000"/>
            <a:ext cx="9585325" cy="5422666"/>
            <a:chOff x="390972" y="432000"/>
            <a:chExt cx="9585325" cy="5422666"/>
          </a:xfrm>
        </p:grpSpPr>
        <p:grpSp>
          <p:nvGrpSpPr>
            <p:cNvPr id="2" name="Group 1"/>
            <p:cNvGrpSpPr/>
            <p:nvPr/>
          </p:nvGrpSpPr>
          <p:grpSpPr>
            <a:xfrm>
              <a:off x="1530000" y="1710001"/>
              <a:ext cx="7218000" cy="4144665"/>
              <a:chOff x="1530000" y="1710001"/>
              <a:chExt cx="7218000" cy="4144665"/>
            </a:xfrm>
          </p:grpSpPr>
          <p:pic>
            <p:nvPicPr>
              <p:cNvPr id="1843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8000" y="1710001"/>
                <a:ext cx="7200000" cy="3278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530000" y="5400000"/>
                <a:ext cx="644439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cap="all" dirty="0" smtClean="0">
                    <a:solidFill>
                      <a:prstClr val="black"/>
                    </a:solidFill>
                  </a:rPr>
                  <a:t>Progress </a:t>
                </a:r>
                <a:r>
                  <a:rPr lang="en-US" sz="1000" cap="all" dirty="0">
                    <a:solidFill>
                      <a:prstClr val="black"/>
                    </a:solidFill>
                  </a:rPr>
                  <a:t>towards the 90–90–90 treatment target, Middle East and North Africa, 2016</a:t>
                </a:r>
                <a:endParaRPr lang="en-US" sz="1000" i="1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530000" y="5670000"/>
                <a:ext cx="2919389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" dirty="0">
                    <a:solidFill>
                      <a:prstClr val="black"/>
                    </a:solidFill>
                  </a:rPr>
                  <a:t>Source: UNAIDS special analysis, 2017; see annex on methods for more details</a:t>
                </a:r>
                <a:endParaRPr lang="en-US" sz="600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PROGRESS TOWARDS THE 90–90–90 TARGETS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1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972" y="432000"/>
            <a:ext cx="9585325" cy="5733304"/>
            <a:chOff x="390972" y="432000"/>
            <a:chExt cx="9585325" cy="5733304"/>
          </a:xfrm>
        </p:grpSpPr>
        <p:sp>
          <p:nvSpPr>
            <p:cNvPr id="3" name="Rectangle 2"/>
            <p:cNvSpPr/>
            <p:nvPr/>
          </p:nvSpPr>
          <p:spPr>
            <a:xfrm>
              <a:off x="751012" y="5400000"/>
              <a:ext cx="69220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Recommended </a:t>
              </a:r>
              <a:r>
                <a:rPr lang="en-US" sz="1000" cap="all" dirty="0">
                  <a:solidFill>
                    <a:prstClr val="black"/>
                  </a:solidFill>
                </a:rPr>
                <a:t>antiretroviral therapy initiation threshold among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people living </a:t>
              </a: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with </a:t>
              </a:r>
              <a:r>
                <a:rPr lang="en-US" sz="1000" cap="all" dirty="0">
                  <a:solidFill>
                    <a:prstClr val="black"/>
                  </a:solidFill>
                </a:rPr>
                <a:t>HIV per Ministry of Health guidelines, by country, Middle East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North </a:t>
              </a:r>
              <a:r>
                <a:rPr lang="en-US" sz="1000" cap="all" dirty="0">
                  <a:solidFill>
                    <a:prstClr val="black"/>
                  </a:solidFill>
                </a:rPr>
                <a:t>Africa, 2016</a:t>
              </a:r>
              <a:endParaRPr lang="en-US" sz="1000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51012" y="5980638"/>
              <a:ext cx="161454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World Health Organization, 2017.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ADOPTING A TREAT ALL APPROACH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052" y="1173233"/>
              <a:ext cx="6854389" cy="4055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20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0972" y="432000"/>
            <a:ext cx="9585325" cy="5634472"/>
            <a:chOff x="390972" y="432000"/>
            <a:chExt cx="9585325" cy="5634472"/>
          </a:xfrm>
        </p:grpSpPr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AIDS-RELATED DEATHS CONTINUE TO RISE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2400" y="4581128"/>
              <a:ext cx="9143850" cy="9643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Antiretroviral </a:t>
              </a:r>
              <a:r>
                <a:rPr lang="en-US" sz="1000" cap="all" dirty="0">
                  <a:solidFill>
                    <a:prstClr val="black"/>
                  </a:solidFill>
                </a:rPr>
                <a:t>therapy coverage and number of AIDS-related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deaths, Middle </a:t>
              </a:r>
              <a:r>
                <a:rPr lang="en-US" sz="1000" cap="all" dirty="0">
                  <a:solidFill>
                    <a:prstClr val="black"/>
                  </a:solidFill>
                </a:rPr>
                <a:t>East and North Africa, 2000–2016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*</a:t>
              </a:r>
            </a:p>
            <a:p>
              <a:pPr>
                <a:lnSpc>
                  <a:spcPts val="1000"/>
                </a:lnSpc>
                <a:spcBef>
                  <a:spcPts val="600"/>
                </a:spcBef>
              </a:pPr>
              <a:r>
                <a:rPr lang="en-US" sz="900" dirty="0">
                  <a:solidFill>
                    <a:prstClr val="black"/>
                  </a:solidFill>
                </a:rPr>
                <a:t>The Middle East and North Africa is one of two regions in the world where AIDS-related deaths continue to rise. The </a:t>
              </a:r>
              <a:r>
                <a:rPr lang="en-US" sz="900" dirty="0" smtClean="0">
                  <a:solidFill>
                    <a:prstClr val="black"/>
                  </a:solidFill>
                </a:rPr>
                <a:t>annual number </a:t>
              </a:r>
              <a:r>
                <a:rPr lang="en-US" sz="900" dirty="0">
                  <a:solidFill>
                    <a:prstClr val="black"/>
                  </a:solidFill>
                </a:rPr>
                <a:t>of adults and children dying due to </a:t>
              </a:r>
              <a:endParaRPr lang="en-US" sz="900" dirty="0" smtClean="0">
                <a:solidFill>
                  <a:prstClr val="black"/>
                </a:solidFill>
              </a:endParaRPr>
            </a:p>
            <a:p>
              <a:pPr>
                <a:lnSpc>
                  <a:spcPts val="1000"/>
                </a:lnSpc>
              </a:pPr>
              <a:r>
                <a:rPr lang="en-US" sz="900" dirty="0" smtClean="0">
                  <a:solidFill>
                    <a:prstClr val="black"/>
                  </a:solidFill>
                </a:rPr>
                <a:t>AIDS-related </a:t>
              </a:r>
              <a:r>
                <a:rPr lang="en-US" sz="900" dirty="0">
                  <a:solidFill>
                    <a:prstClr val="black"/>
                  </a:solidFill>
                </a:rPr>
                <a:t>illnesses increased from an estimated 3600 [2200–6400] in 2000 </a:t>
              </a:r>
              <a:r>
                <a:rPr lang="en-US" sz="900" dirty="0" smtClean="0">
                  <a:solidFill>
                    <a:prstClr val="black"/>
                  </a:solidFill>
                </a:rPr>
                <a:t>to more </a:t>
              </a:r>
              <a:r>
                <a:rPr lang="en-US" sz="900" dirty="0">
                  <a:solidFill>
                    <a:prstClr val="black"/>
                  </a:solidFill>
                </a:rPr>
                <a:t>than 11 000 [7700–19 000] in 2016. AIDS-related deaths more than doubled between </a:t>
              </a:r>
              <a:endParaRPr lang="en-US" sz="900" dirty="0" smtClean="0">
                <a:solidFill>
                  <a:prstClr val="black"/>
                </a:solidFill>
              </a:endParaRPr>
            </a:p>
            <a:p>
              <a:pPr>
                <a:lnSpc>
                  <a:spcPts val="1000"/>
                </a:lnSpc>
              </a:pPr>
              <a:r>
                <a:rPr lang="en-US" sz="900" dirty="0" smtClean="0">
                  <a:solidFill>
                    <a:prstClr val="black"/>
                  </a:solidFill>
                </a:rPr>
                <a:t>2000 </a:t>
              </a:r>
              <a:r>
                <a:rPr lang="en-US" sz="900" dirty="0">
                  <a:solidFill>
                    <a:prstClr val="black"/>
                  </a:solidFill>
                </a:rPr>
                <a:t>and 2010 in Egypt, the </a:t>
              </a:r>
              <a:r>
                <a:rPr lang="en-US" sz="900" dirty="0" smtClean="0">
                  <a:solidFill>
                    <a:prstClr val="black"/>
                  </a:solidFill>
                </a:rPr>
                <a:t>Islamic Republic </a:t>
              </a:r>
              <a:r>
                <a:rPr lang="en-US" sz="900" dirty="0">
                  <a:solidFill>
                    <a:prstClr val="black"/>
                  </a:solidFill>
                </a:rPr>
                <a:t>of Iran, Kuwait, Morocco, Sudan, Tunisia and Yemen, which can be explained by increasing incidence in some countries</a:t>
              </a:r>
            </a:p>
            <a:p>
              <a:pPr>
                <a:lnSpc>
                  <a:spcPts val="1000"/>
                </a:lnSpc>
              </a:pPr>
              <a:r>
                <a:rPr lang="en-US" sz="900" dirty="0">
                  <a:solidFill>
                    <a:prstClr val="black"/>
                  </a:solidFill>
                </a:rPr>
                <a:t>and limited access to treatment in others. In countries where treatment coverage has expanded, AIDS-related deaths </a:t>
              </a:r>
              <a:r>
                <a:rPr lang="en-US" sz="900" dirty="0" smtClean="0">
                  <a:solidFill>
                    <a:prstClr val="black"/>
                  </a:solidFill>
                </a:rPr>
                <a:t>have decreased </a:t>
              </a:r>
              <a:r>
                <a:rPr lang="en-US" sz="900" dirty="0">
                  <a:solidFill>
                    <a:prstClr val="black"/>
                  </a:solidFill>
                </a:rPr>
                <a:t>significantly since 2010 (e.g. by 37% </a:t>
              </a:r>
              <a:endParaRPr lang="en-US" sz="900" dirty="0" smtClean="0">
                <a:solidFill>
                  <a:prstClr val="black"/>
                </a:solidFill>
              </a:endParaRPr>
            </a:p>
            <a:p>
              <a:pPr>
                <a:lnSpc>
                  <a:spcPts val="1000"/>
                </a:lnSpc>
              </a:pPr>
              <a:r>
                <a:rPr lang="en-US" sz="900" dirty="0" smtClean="0">
                  <a:solidFill>
                    <a:prstClr val="black"/>
                  </a:solidFill>
                </a:rPr>
                <a:t>in </a:t>
              </a:r>
              <a:r>
                <a:rPr lang="en-US" sz="900" dirty="0">
                  <a:solidFill>
                    <a:prstClr val="black"/>
                  </a:solidFill>
                </a:rPr>
                <a:t>Algeria and 28% in Djibouti).</a:t>
              </a:r>
              <a:endParaRPr lang="en-GB" sz="900" cap="all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2400" y="5697140"/>
              <a:ext cx="23727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2017 Global AIDS Monitoring;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* Estimates for Kuwait are for citizens of the country only.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72" y="1440000"/>
              <a:ext cx="9285042" cy="2593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65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972" y="432000"/>
            <a:ext cx="9585325" cy="5315273"/>
            <a:chOff x="390972" y="432000"/>
            <a:chExt cx="9585325" cy="5315273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HIV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TESTING AND TREATMENT CASCADE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IN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THE MIDDLE EAST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AND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NORTH AFRICA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88000" y="4653136"/>
              <a:ext cx="61157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antiretroviral therapy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coverage and </a:t>
              </a:r>
              <a:r>
                <a:rPr lang="en-US" sz="1000" cap="all" dirty="0">
                  <a:solidFill>
                    <a:prstClr val="black"/>
                  </a:solidFill>
                </a:rPr>
                <a:t>viral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suppression </a:t>
              </a:r>
              <a:r>
                <a:rPr lang="en-US" sz="1000" cap="all" dirty="0">
                  <a:solidFill>
                    <a:prstClr val="black"/>
                  </a:solidFill>
                </a:rPr>
                <a:t>among people living with HIV, Middle East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North </a:t>
              </a:r>
              <a:r>
                <a:rPr lang="en-US" sz="1000" cap="all" dirty="0">
                  <a:solidFill>
                    <a:prstClr val="black"/>
                  </a:solidFill>
                </a:rPr>
                <a:t>Africa, 2016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8000" y="5247136"/>
              <a:ext cx="5238935" cy="5001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pPr>
                <a:spcBef>
                  <a:spcPts val="300"/>
                </a:spcBef>
              </a:pPr>
              <a:r>
                <a:rPr lang="en-US" sz="600" baseline="30000" dirty="0">
                  <a:solidFill>
                    <a:prstClr val="black"/>
                  </a:solidFill>
                </a:rPr>
                <a:t>1</a:t>
              </a:r>
              <a:r>
                <a:rPr lang="en-US" sz="600" dirty="0">
                  <a:solidFill>
                    <a:prstClr val="black"/>
                  </a:solidFill>
                </a:rPr>
                <a:t> 2016 measure derived from data reported by six countries, which accounted for 80% of people living with HIV in the region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pPr>
                <a:spcBef>
                  <a:spcPts val="0"/>
                </a:spcBef>
              </a:pPr>
              <a:r>
                <a:rPr lang="en-US" sz="600" baseline="30000" dirty="0" smtClean="0">
                  <a:solidFill>
                    <a:prstClr val="black"/>
                  </a:solidFill>
                </a:rPr>
                <a:t>2</a:t>
              </a:r>
              <a:r>
                <a:rPr lang="en-US" sz="600" dirty="0">
                  <a:solidFill>
                    <a:prstClr val="black"/>
                  </a:solidFill>
                </a:rPr>
                <a:t> 2016 measure derived from data reported by six countries. Worldwide, 34% of all people on antiretroviral therapy were reported to have received a</a:t>
              </a:r>
            </a:p>
            <a:p>
              <a:pPr>
                <a:spcBef>
                  <a:spcPts val="0"/>
                </a:spcBef>
              </a:pPr>
              <a:r>
                <a:rPr lang="en-US" sz="600" dirty="0">
                  <a:solidFill>
                    <a:prstClr val="black"/>
                  </a:solidFill>
                </a:rPr>
                <a:t>viral load test during the reporting period.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004" y="1996537"/>
              <a:ext cx="8656511" cy="2011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80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972" y="432000"/>
            <a:ext cx="9585325" cy="4919018"/>
            <a:chOff x="390972" y="432000"/>
            <a:chExt cx="9585325" cy="4919018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GAINS ACROSS THE TREATMENT CASCADE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80000" y="4653136"/>
              <a:ext cx="62237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antiretroviral therapy coverage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viral suppression </a:t>
              </a:r>
              <a:r>
                <a:rPr lang="en-US" sz="1000" cap="all" dirty="0">
                  <a:solidFill>
                    <a:prstClr val="black"/>
                  </a:solidFill>
                </a:rPr>
                <a:t>among people living with HIV, Middle East and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North Africa</a:t>
              </a:r>
              <a:r>
                <a:rPr lang="en-US" sz="1000" cap="all" dirty="0">
                  <a:solidFill>
                    <a:prstClr val="black"/>
                  </a:solidFill>
                </a:rPr>
                <a:t>, 2015 and 2016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80000" y="5166352"/>
              <a:ext cx="294022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2" y="1700808"/>
              <a:ext cx="8556376" cy="2322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04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318" y="432000"/>
            <a:ext cx="9594979" cy="5413914"/>
            <a:chOff x="381318" y="432000"/>
            <a:chExt cx="9594979" cy="5413914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NEW INFECTION TRENDS VARY WIDELY IN THE MIDDLE EAST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AND NORTH AFRICA 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first of 2 slides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2200" i="1" dirty="0">
                <a:solidFill>
                  <a:prstClr val="black"/>
                </a:solidFill>
                <a:latin typeface="+mn-lt"/>
                <a:cs typeface="Arial Bold" panose="020B07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16000" y="4860000"/>
              <a:ext cx="304602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Number </a:t>
              </a:r>
              <a:r>
                <a:rPr lang="en-US" sz="1000" cap="all" dirty="0">
                  <a:solidFill>
                    <a:prstClr val="black"/>
                  </a:solidFill>
                </a:rPr>
                <a:t>of new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 infections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adults (</a:t>
              </a:r>
              <a:r>
                <a:rPr lang="en-US" sz="1000" cap="all" dirty="0">
                  <a:solidFill>
                    <a:prstClr val="black"/>
                  </a:solidFill>
                </a:rPr>
                <a:t>aged 15 years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older</a:t>
              </a:r>
              <a:r>
                <a:rPr lang="en-US" sz="1000" cap="all" dirty="0">
                  <a:solidFill>
                    <a:prstClr val="black"/>
                  </a:solidFill>
                </a:rPr>
                <a:t>),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Middle </a:t>
              </a:r>
              <a:r>
                <a:rPr lang="en-US" sz="1000" cap="all" dirty="0">
                  <a:solidFill>
                    <a:prstClr val="black"/>
                  </a:solidFill>
                </a:rPr>
                <a:t>East and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North Africa, 2000–2016</a:t>
              </a:r>
              <a:endParaRPr lang="en-US" sz="1000" cap="all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7833" y="4860000"/>
              <a:ext cx="304602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Number </a:t>
              </a:r>
              <a:r>
                <a:rPr lang="en-US" sz="1000" cap="all" dirty="0">
                  <a:solidFill>
                    <a:prstClr val="black"/>
                  </a:solidFill>
                </a:rPr>
                <a:t>of new HIV infections, </a:t>
              </a: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children (aged 0–14 years), </a:t>
              </a: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Middle East and North Africa, 2000–2016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18" y="1556792"/>
              <a:ext cx="9128093" cy="315163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6000" y="5661248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37833" y="5661248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0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972" y="432000"/>
            <a:ext cx="9585325" cy="5517332"/>
            <a:chOff x="390972" y="432000"/>
            <a:chExt cx="9585325" cy="5517332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NEW INFECTION TRENDS VARY WIDELY IN THE MIDDLE EAST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lvl="0" defTabSz="914400"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AND NORTH AFRICA 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last of 2 slides</a:t>
              </a:r>
              <a:r>
                <a:rPr lang="en-US" sz="14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22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5028" y="5580000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48193" y="5580000"/>
              <a:ext cx="30636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GB" sz="600" dirty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*Estimates for Bahrain, Kuwait, Jordan and Qatar are for citizens of the country only.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5028" y="4860000"/>
              <a:ext cx="276710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Distribution </a:t>
              </a:r>
              <a:r>
                <a:rPr lang="en-US" sz="1000" cap="all" dirty="0">
                  <a:solidFill>
                    <a:prstClr val="black"/>
                  </a:solidFill>
                </a:rPr>
                <a:t>of new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 infections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country, Middle East and</a:t>
              </a: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North Africa, 2016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48193" y="4860000"/>
              <a:ext cx="300915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Percent </a:t>
              </a:r>
              <a:r>
                <a:rPr lang="en-US" sz="1000" cap="all" dirty="0">
                  <a:solidFill>
                    <a:prstClr val="black"/>
                  </a:solidFill>
                </a:rPr>
                <a:t>change in new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 infections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country, Middle East and</a:t>
              </a: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North Africa, from 2010 to 20166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850" y="1700808"/>
              <a:ext cx="8841581" cy="2771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94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972" y="432000"/>
            <a:ext cx="9585325" cy="5791998"/>
            <a:chOff x="390972" y="432000"/>
            <a:chExt cx="9585325" cy="5791998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RESOURCE AVAILABILITY IS SHORT OF FAST-TRACK NEEDS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8400" y="5220000"/>
              <a:ext cx="87129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HIV </a:t>
              </a:r>
              <a:r>
                <a:rPr lang="en-US" sz="1000" cap="all" dirty="0">
                  <a:solidFill>
                    <a:prstClr val="black"/>
                  </a:solidFill>
                </a:rPr>
                <a:t>resource availability by source, 2006–2016,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projected </a:t>
              </a:r>
              <a:r>
                <a:rPr lang="en-US" sz="1000" cap="all" dirty="0">
                  <a:solidFill>
                    <a:prstClr val="black"/>
                  </a:solidFill>
                </a:rPr>
                <a:t>resource needs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2020,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Middle </a:t>
              </a:r>
              <a:r>
                <a:rPr lang="en-US" sz="1000" cap="all" dirty="0">
                  <a:solidFill>
                    <a:prstClr val="black"/>
                  </a:solidFill>
                </a:rPr>
                <a:t>East and North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Africa</a:t>
              </a:r>
              <a:r>
                <a:rPr lang="en-US" sz="1000" cap="all" dirty="0">
                  <a:solidFill>
                    <a:prstClr val="black"/>
                  </a:solidFill>
                </a:rPr>
                <a:t>*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8400" y="5670000"/>
              <a:ext cx="885558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estimates on HIV resource availability, June 2017. Fast-Track update on investments needed in the AIDS response, </a:t>
              </a:r>
              <a:r>
                <a:rPr lang="en-US" sz="600" dirty="0" smtClean="0">
                  <a:solidFill>
                    <a:prstClr val="black"/>
                  </a:solidFill>
                </a:rPr>
                <a:t>2016–2030. Geneva</a:t>
              </a:r>
              <a:r>
                <a:rPr lang="en-US" sz="600" dirty="0">
                  <a:solidFill>
                    <a:prstClr val="black"/>
                  </a:solidFill>
                </a:rPr>
                <a:t>: UNAIDS; 2016. Financing the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response </a:t>
              </a:r>
              <a:r>
                <a:rPr lang="en-US" sz="600" dirty="0">
                  <a:solidFill>
                    <a:prstClr val="black"/>
                  </a:solidFill>
                </a:rPr>
                <a:t>to low- and middle-income countries: international assistance from donor governments in </a:t>
              </a:r>
              <a:r>
                <a:rPr lang="en-US" sz="600" dirty="0" smtClean="0">
                  <a:solidFill>
                    <a:prstClr val="black"/>
                  </a:solidFill>
                </a:rPr>
                <a:t>2016. The </a:t>
              </a:r>
              <a:r>
                <a:rPr lang="en-US" sz="600" dirty="0">
                  <a:solidFill>
                    <a:prstClr val="black"/>
                  </a:solidFill>
                </a:rPr>
                <a:t>Henry J. Kaiser Family Foundation and UNAIDS (in press). GAM/GARPR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reports </a:t>
              </a:r>
              <a:r>
                <a:rPr lang="en-US" sz="600" dirty="0">
                  <a:solidFill>
                    <a:prstClr val="black"/>
                  </a:solidFill>
                </a:rPr>
                <a:t>(2005–2017). Philanthropic support to address HIV/AIDS in </a:t>
              </a:r>
              <a:r>
                <a:rPr lang="en-US" sz="600" dirty="0" smtClean="0">
                  <a:solidFill>
                    <a:prstClr val="black"/>
                  </a:solidFill>
                </a:rPr>
                <a:t>2015. Washington</a:t>
              </a:r>
              <a:r>
                <a:rPr lang="en-US" sz="600" dirty="0">
                  <a:solidFill>
                    <a:prstClr val="black"/>
                  </a:solidFill>
                </a:rPr>
                <a:t>, DC: Funders Concerned about AIDS; 2016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*Estimates for low- and middle-income countries per 2015 World Bank income level classification. All figures are expressed in constant 2016 </a:t>
              </a:r>
              <a:r>
                <a:rPr lang="en-US" sz="600" dirty="0" smtClean="0">
                  <a:solidFill>
                    <a:prstClr val="black"/>
                  </a:solidFill>
                </a:rPr>
                <a:t>US dollars</a:t>
              </a:r>
              <a:r>
                <a:rPr lang="en-US" sz="600" dirty="0">
                  <a:solidFill>
                    <a:prstClr val="black"/>
                  </a:solidFill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060" y="1081770"/>
              <a:ext cx="7848872" cy="3931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20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0972" y="432000"/>
            <a:ext cx="9585325" cy="5692666"/>
            <a:chOff x="390972" y="432000"/>
            <a:chExt cx="9585325" cy="56926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11" y="1127220"/>
              <a:ext cx="7698189" cy="3947217"/>
            </a:xfrm>
            <a:prstGeom prst="rect">
              <a:avLst/>
            </a:prstGeom>
          </p:spPr>
        </p:pic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GAINS ACROSS THE TREATMENT CASCADE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080000" y="5310000"/>
              <a:ext cx="64397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antiretroviral therapy coverage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viral </a:t>
              </a:r>
              <a:r>
                <a:rPr lang="en-US" sz="1000" cap="all" dirty="0">
                  <a:solidFill>
                    <a:prstClr val="black"/>
                  </a:solidFill>
                </a:rPr>
                <a:t>suppression among people living with HIV, eastern and southern Africa, 2015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2016</a:t>
              </a:r>
              <a:endParaRPr lang="en-US" sz="1000" cap="all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80000" y="5940000"/>
              <a:ext cx="294022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6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8400" y="0"/>
            <a:ext cx="9339335" cy="6813376"/>
            <a:chOff x="428400" y="0"/>
            <a:chExt cx="9339335" cy="68133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910" y="0"/>
              <a:ext cx="6568825" cy="6813376"/>
            </a:xfrm>
            <a:prstGeom prst="rect">
              <a:avLst/>
            </a:prstGeom>
          </p:spPr>
        </p:pic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428400" y="720000"/>
              <a:ext cx="2597891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2400"/>
                </a:lnSpc>
              </a:pPr>
              <a:r>
                <a:rPr lang="en-US" altLang="en-US" sz="2200" b="1" cap="all" dirty="0">
                  <a:solidFill>
                    <a:prstClr val="black"/>
                  </a:solidFill>
                  <a:latin typeface="Calibri"/>
                </a:rPr>
                <a:t>90–90–90 COUNTRY </a:t>
              </a:r>
              <a:endParaRPr lang="en-US" altLang="en-US" sz="2200" b="1" cap="all" dirty="0" smtClean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</a:pPr>
              <a:r>
                <a:rPr lang="en-US" altLang="en-US" sz="2200" b="1" cap="all" dirty="0" smtClean="0">
                  <a:solidFill>
                    <a:prstClr val="black"/>
                  </a:solidFill>
                  <a:latin typeface="Calibri"/>
                </a:rPr>
                <a:t>SCORECARDS</a:t>
              </a:r>
              <a:endParaRPr lang="en-US" altLang="en-US" sz="2200" b="1" cap="all" dirty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  <a:spcBef>
                  <a:spcPts val="600"/>
                </a:spcBef>
              </a:pPr>
              <a:r>
                <a:rPr lang="en-US" altLang="en-US" cap="all" dirty="0">
                  <a:solidFill>
                    <a:prstClr val="black"/>
                  </a:solidFill>
                  <a:latin typeface="Calibri"/>
                </a:rPr>
                <a:t>Middle East </a:t>
              </a:r>
              <a:endParaRPr lang="en-US" altLang="en-US" cap="all" dirty="0" smtClean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</a:pPr>
              <a:r>
                <a:rPr lang="en-US" altLang="en-US" cap="all" dirty="0" smtClean="0">
                  <a:solidFill>
                    <a:prstClr val="black"/>
                  </a:solidFill>
                  <a:latin typeface="Calibri"/>
                </a:rPr>
                <a:t>and </a:t>
              </a:r>
              <a:r>
                <a:rPr lang="en-US" altLang="en-US" cap="all" dirty="0">
                  <a:solidFill>
                    <a:prstClr val="black"/>
                  </a:solidFill>
                  <a:latin typeface="Calibri"/>
                </a:rPr>
                <a:t>North Africa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8400" y="5220000"/>
              <a:ext cx="219482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2017. 2017 Global AIDS Monitoring. UNAIDS 2017 estimates. 2017 National Commitments and Policy Instrument.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* The </a:t>
              </a:r>
              <a:r>
                <a:rPr lang="en-US" sz="600" dirty="0">
                  <a:solidFill>
                    <a:prstClr val="black"/>
                  </a:solidFill>
                </a:rPr>
                <a:t>complete set of 90–90–90 measures and testing and treatment cascade data for countries can be found at aidsinfo.unaids.org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baseline="30000" dirty="0">
                  <a:solidFill>
                    <a:prstClr val="black"/>
                  </a:solidFill>
                </a:rPr>
                <a:t>1</a:t>
              </a:r>
              <a:r>
                <a:rPr lang="en-US" sz="600" dirty="0">
                  <a:solidFill>
                    <a:prstClr val="black"/>
                  </a:solidFill>
                </a:rPr>
                <a:t> Estimates of people living with HIV that inform progress towards 90–90–90 are country-supplied and have not been validated by UNAIDS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baseline="30000" dirty="0">
                  <a:solidFill>
                    <a:prstClr val="black"/>
                  </a:solidFill>
                </a:rPr>
                <a:t>2</a:t>
              </a:r>
              <a:r>
                <a:rPr lang="en-US" sz="600" dirty="0">
                  <a:solidFill>
                    <a:prstClr val="black"/>
                  </a:solidFill>
                </a:rPr>
                <a:t> Estimates of people living with HIV are only for citizens of the country.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68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6156"/>
          <a:stretch/>
        </p:blipFill>
        <p:spPr bwMode="auto">
          <a:xfrm>
            <a:off x="0" y="1800000"/>
            <a:ext cx="102852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972" y="432000"/>
            <a:ext cx="9585325" cy="5620666"/>
            <a:chOff x="390972" y="432000"/>
            <a:chExt cx="9585325" cy="5620666"/>
          </a:xfrm>
        </p:grpSpPr>
        <p:grpSp>
          <p:nvGrpSpPr>
            <p:cNvPr id="4" name="Group 3"/>
            <p:cNvGrpSpPr/>
            <p:nvPr/>
          </p:nvGrpSpPr>
          <p:grpSpPr>
            <a:xfrm>
              <a:off x="1530000" y="1710000"/>
              <a:ext cx="7218000" cy="4342666"/>
              <a:chOff x="1530000" y="1710000"/>
              <a:chExt cx="7218000" cy="434266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530000" y="5400000"/>
                <a:ext cx="51507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cap="all" dirty="0" smtClean="0">
                    <a:solidFill>
                      <a:prstClr val="black"/>
                    </a:solidFill>
                  </a:rPr>
                  <a:t>Progress </a:t>
                </a:r>
                <a:r>
                  <a:rPr lang="en-US" sz="1000" cap="all" dirty="0">
                    <a:solidFill>
                      <a:prstClr val="black"/>
                    </a:solidFill>
                  </a:rPr>
                  <a:t>towards the 90–90–90 treatment target, eastern Europe </a:t>
                </a:r>
                <a:endParaRPr lang="en-US" sz="1000" cap="all" dirty="0" smtClean="0">
                  <a:solidFill>
                    <a:prstClr val="black"/>
                  </a:solidFill>
                </a:endParaRPr>
              </a:p>
              <a:p>
                <a:r>
                  <a:rPr lang="en-US" sz="1000" cap="all" dirty="0" smtClean="0">
                    <a:solidFill>
                      <a:prstClr val="black"/>
                    </a:solidFill>
                  </a:rPr>
                  <a:t>and central Asia</a:t>
                </a:r>
                <a:r>
                  <a:rPr lang="en-US" sz="1000" cap="all" dirty="0">
                    <a:solidFill>
                      <a:prstClr val="black"/>
                    </a:solidFill>
                  </a:rPr>
                  <a:t>, 2016</a:t>
                </a:r>
                <a:endParaRPr lang="en-US" sz="1000" i="1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530000" y="5868000"/>
                <a:ext cx="2919389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" dirty="0">
                    <a:solidFill>
                      <a:prstClr val="black"/>
                    </a:solidFill>
                  </a:rPr>
                  <a:t>Source: UNAIDS special analysis, 2017; see annex on methods for more details</a:t>
                </a:r>
                <a:endParaRPr lang="en-US" sz="600" dirty="0" smtClean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945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8000" y="1710000"/>
                <a:ext cx="7200000" cy="3118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PROGRESS TOWARDS THE 90–90–90 TARGETS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0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72" y="432000"/>
            <a:ext cx="9585325" cy="5733304"/>
            <a:chOff x="390972" y="432000"/>
            <a:chExt cx="9585325" cy="5733304"/>
          </a:xfrm>
        </p:grpSpPr>
        <p:sp>
          <p:nvSpPr>
            <p:cNvPr id="3" name="Rectangle 2"/>
            <p:cNvSpPr/>
            <p:nvPr/>
          </p:nvSpPr>
          <p:spPr>
            <a:xfrm>
              <a:off x="751012" y="5220000"/>
              <a:ext cx="6697667" cy="684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Recommended </a:t>
              </a:r>
              <a:r>
                <a:rPr lang="en-US" sz="1000" cap="all" dirty="0">
                  <a:solidFill>
                    <a:prstClr val="black"/>
                  </a:solidFill>
                </a:rPr>
                <a:t>antiretroviral therapy initiation threshold among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people living with HIV </a:t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per Ministry of Health guidelines, by country, </a:t>
              </a:r>
              <a:r>
                <a:rPr lang="en-US" sz="1000" cap="all" dirty="0">
                  <a:solidFill>
                    <a:prstClr val="black"/>
                  </a:solidFill>
                </a:rPr>
                <a:t>eastern Europe and central Asia,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2016</a:t>
              </a:r>
            </a:p>
            <a:p>
              <a:pPr>
                <a:spcBef>
                  <a:spcPts val="300"/>
                </a:spcBef>
              </a:pPr>
              <a:r>
                <a:rPr lang="en-US" sz="800" dirty="0">
                  <a:solidFill>
                    <a:prstClr val="black"/>
                  </a:solidFill>
                </a:rPr>
                <a:t>Four countries—Belarus, Georgia, Montenegro and Ukraine—have adopted the World Health Organization recommendation that antiretroviral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therapy should be initiated in every person living with HIV at any CD4 cell count.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51012" y="5980638"/>
              <a:ext cx="161454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World Health Organization, 2017.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ADOPTING A TREAT ALL APPROACH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06" y="908720"/>
              <a:ext cx="8440818" cy="4137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87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0972" y="432000"/>
            <a:ext cx="9585325" cy="5620657"/>
            <a:chOff x="390972" y="432000"/>
            <a:chExt cx="9585325" cy="5620657"/>
          </a:xfrm>
        </p:grpSpPr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AIDS-RELATED DEATHS CONTINUE TO INCREASE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400" y="4967991"/>
              <a:ext cx="7120860" cy="8463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Antiretroviral </a:t>
              </a:r>
              <a:r>
                <a:rPr lang="en-US" sz="1000" cap="all" dirty="0">
                  <a:solidFill>
                    <a:prstClr val="black"/>
                  </a:solidFill>
                </a:rPr>
                <a:t>therapy coverage and number of AIDS-related deaths,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eastern </a:t>
              </a:r>
              <a:r>
                <a:rPr lang="en-US" sz="1000" cap="all" dirty="0">
                  <a:solidFill>
                    <a:prstClr val="black"/>
                  </a:solidFill>
                </a:rPr>
                <a:t>Europe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and </a:t>
              </a:r>
              <a:r>
                <a:rPr lang="en-US" sz="1000" cap="all" dirty="0">
                  <a:solidFill>
                    <a:prstClr val="black"/>
                  </a:solidFill>
                </a:rPr>
                <a:t>central Asia,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2000–2016</a:t>
              </a:r>
            </a:p>
            <a:p>
              <a:pPr>
                <a:spcBef>
                  <a:spcPts val="600"/>
                </a:spcBef>
              </a:pPr>
              <a:r>
                <a:rPr lang="en-US" sz="800" dirty="0">
                  <a:solidFill>
                    <a:prstClr val="black"/>
                  </a:solidFill>
                </a:rPr>
                <a:t>Low coverage of HIV testing and treatment </a:t>
              </a:r>
              <a:r>
                <a:rPr lang="en-US" sz="800" dirty="0" err="1">
                  <a:solidFill>
                    <a:prstClr val="black"/>
                  </a:solidFill>
                </a:rPr>
                <a:t>programmes</a:t>
              </a:r>
              <a:r>
                <a:rPr lang="en-US" sz="800" dirty="0">
                  <a:solidFill>
                    <a:prstClr val="black"/>
                  </a:solidFill>
                </a:rPr>
                <a:t> and rising numbers of new infections are contributing to an increasing trend in AIDS-related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mortality</a:t>
              </a:r>
              <a:r>
                <a:rPr lang="en-US" sz="800" dirty="0">
                  <a:solidFill>
                    <a:prstClr val="black"/>
                  </a:solidFill>
                </a:rPr>
                <a:t>. The annual number of deaths due to AIDS-related causes rose from an estimated 32 000 [27 000–37 000] in 2010 to 40 000 [32 000–49 000]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in </a:t>
              </a:r>
              <a:r>
                <a:rPr lang="en-US" sz="800" dirty="0">
                  <a:solidFill>
                    <a:prstClr val="black"/>
                  </a:solidFill>
                </a:rPr>
                <a:t>2016, a 25% increase. The bulk of this increase occurred in the Russian Federation, where the epidemic claimed a reported 30 550 lives in 2016 (1).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2400" y="5867991"/>
              <a:ext cx="237276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2017 Global AIDS Monitoring.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80" y="1340768"/>
              <a:ext cx="9120494" cy="3162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44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972" y="432000"/>
            <a:ext cx="9585325" cy="5522137"/>
            <a:chOff x="390972" y="432000"/>
            <a:chExt cx="9585325" cy="5522137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HIV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TESTING AND TREATMENT CASCADE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IN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eastern Europe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And central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Asia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88000" y="5040000"/>
              <a:ext cx="63017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antiretroviral therapy coverage and viral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suppression </a:t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among </a:t>
              </a:r>
              <a:r>
                <a:rPr lang="en-US" sz="1000" cap="all" dirty="0">
                  <a:solidFill>
                    <a:prstClr val="black"/>
                  </a:solidFill>
                </a:rPr>
                <a:t>people living with HIV, eastern Europe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</a:t>
              </a:r>
              <a:r>
                <a:rPr lang="en-US" sz="1000" cap="all" dirty="0">
                  <a:solidFill>
                    <a:prstClr val="black"/>
                  </a:solidFill>
                </a:rPr>
                <a:t>central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Asia, </a:t>
              </a:r>
              <a:r>
                <a:rPr lang="en-US" sz="1000" cap="all" dirty="0">
                  <a:solidFill>
                    <a:prstClr val="black"/>
                  </a:solidFill>
                </a:rPr>
                <a:t>2016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8000" y="5454000"/>
              <a:ext cx="5232523" cy="5001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pPr>
                <a:spcBef>
                  <a:spcPts val="300"/>
                </a:spcBef>
              </a:pPr>
              <a:r>
                <a:rPr lang="en-US" sz="600" baseline="30000" dirty="0">
                  <a:solidFill>
                    <a:prstClr val="black"/>
                  </a:solidFill>
                </a:rPr>
                <a:t>1</a:t>
              </a:r>
              <a:r>
                <a:rPr lang="en-US" sz="600" dirty="0">
                  <a:solidFill>
                    <a:prstClr val="black"/>
                  </a:solidFill>
                </a:rPr>
                <a:t> 2016 measure derived from data reported by 12 countries, which accounted for 99% of people living with HIV in the region.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600" baseline="30000" dirty="0" smtClean="0">
                  <a:solidFill>
                    <a:prstClr val="black"/>
                  </a:solidFill>
                </a:rPr>
                <a:t>2</a:t>
              </a:r>
              <a:r>
                <a:rPr lang="en-US" sz="600" dirty="0">
                  <a:solidFill>
                    <a:prstClr val="black"/>
                  </a:solidFill>
                </a:rPr>
                <a:t> 2016 measure derived from data reported by 13 countries. In the region, 93% of all people on antiretroviral therapy were reported to have received</a:t>
              </a:r>
            </a:p>
            <a:p>
              <a:pPr>
                <a:spcBef>
                  <a:spcPts val="0"/>
                </a:spcBef>
              </a:pPr>
              <a:r>
                <a:rPr lang="en-US" sz="600" dirty="0">
                  <a:solidFill>
                    <a:prstClr val="black"/>
                  </a:solidFill>
                </a:rPr>
                <a:t>a viral load test during the reporting period.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2" y="1484784"/>
              <a:ext cx="8648782" cy="3392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01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972" y="432000"/>
            <a:ext cx="9585325" cy="5566666"/>
            <a:chOff x="390972" y="432000"/>
            <a:chExt cx="9585325" cy="5566666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GAINS ACROSS THE TREATMENT CASCADE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80000" y="5220000"/>
              <a:ext cx="62957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antiretroviral therapy coverage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viral suppression </a:t>
              </a:r>
              <a:r>
                <a:rPr lang="en-US" sz="1000" cap="all" dirty="0">
                  <a:solidFill>
                    <a:prstClr val="black"/>
                  </a:solidFill>
                </a:rPr>
                <a:t>among people living with HIV, Middle East and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North Africa</a:t>
              </a:r>
              <a:r>
                <a:rPr lang="en-US" sz="1000" cap="all" dirty="0">
                  <a:solidFill>
                    <a:prstClr val="black"/>
                  </a:solidFill>
                </a:rPr>
                <a:t>, 2015 and 2016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80000" y="5814000"/>
              <a:ext cx="294022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88" y="1178492"/>
              <a:ext cx="8138160" cy="3826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60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972" y="432000"/>
            <a:ext cx="9585325" cy="5413914"/>
            <a:chOff x="390972" y="432000"/>
            <a:chExt cx="9585325" cy="5413914"/>
          </a:xfrm>
        </p:grpSpPr>
        <p:sp>
          <p:nvSpPr>
            <p:cNvPr id="7" name="Rectangle 6"/>
            <p:cNvSpPr/>
            <p:nvPr/>
          </p:nvSpPr>
          <p:spPr>
            <a:xfrm>
              <a:off x="720000" y="5112000"/>
              <a:ext cx="4905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Number </a:t>
              </a:r>
              <a:r>
                <a:rPr lang="en-US" sz="1000" cap="all" dirty="0">
                  <a:solidFill>
                    <a:prstClr val="black"/>
                  </a:solidFill>
                </a:rPr>
                <a:t>of new HIV infections, adults (aged 15 years and older),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eastern </a:t>
              </a:r>
              <a:r>
                <a:rPr lang="en-US" sz="1000" cap="all" dirty="0">
                  <a:solidFill>
                    <a:prstClr val="black"/>
                  </a:solidFill>
                </a:rPr>
                <a:t>Europe and central Asia, 2000–2016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0000" y="5661248"/>
              <a:ext cx="130837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</a:t>
              </a:r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HIV INFECTIONS CONTINUE TO CLIMB IN EASTERN EUROPE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AND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CENTRAL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ASIA 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first of 2 slides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22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96" y="1628800"/>
              <a:ext cx="8684215" cy="3053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6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0972" y="432000"/>
            <a:ext cx="9585325" cy="5413914"/>
            <a:chOff x="390972" y="432000"/>
            <a:chExt cx="9585325" cy="5413914"/>
          </a:xfrm>
        </p:grpSpPr>
        <p:sp>
          <p:nvSpPr>
            <p:cNvPr id="7" name="Rectangle 6"/>
            <p:cNvSpPr/>
            <p:nvPr/>
          </p:nvSpPr>
          <p:spPr>
            <a:xfrm>
              <a:off x="720000" y="5112000"/>
              <a:ext cx="36776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/>
                <a:t>Distribution </a:t>
              </a:r>
              <a:r>
                <a:rPr lang="en-US" sz="1000" cap="all" dirty="0"/>
                <a:t>of new HIV infections, </a:t>
              </a:r>
              <a:r>
                <a:rPr lang="en-US" sz="1000" cap="all" dirty="0" smtClean="0"/>
                <a:t>by </a:t>
              </a:r>
              <a:r>
                <a:rPr lang="en-US" sz="1000" cap="all" dirty="0"/>
                <a:t>country, </a:t>
              </a:r>
              <a:r>
                <a:rPr lang="en-US" sz="1000" cap="all" dirty="0" smtClean="0"/>
                <a:t/>
              </a:r>
              <a:br>
                <a:rPr lang="en-US" sz="1000" cap="all" dirty="0" smtClean="0"/>
              </a:br>
              <a:r>
                <a:rPr lang="en-US" sz="1000" cap="all" dirty="0" smtClean="0"/>
                <a:t>eastern </a:t>
              </a:r>
              <a:r>
                <a:rPr lang="en-US" sz="1000" cap="all" dirty="0"/>
                <a:t>Europe and central Asia, </a:t>
              </a:r>
              <a:r>
                <a:rPr lang="en-US" sz="1000" cap="all" dirty="0" smtClean="0"/>
                <a:t>2016</a:t>
              </a:r>
              <a:endParaRPr lang="en-US" sz="1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0000" y="5661248"/>
              <a:ext cx="130837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/>
                <a:t>Source: UNAIDS 2017 estimates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88000" y="5112000"/>
              <a:ext cx="39260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/>
                <a:t>Percent </a:t>
              </a:r>
              <a:r>
                <a:rPr lang="en-US" sz="1000" cap="all" dirty="0"/>
                <a:t>change in new HIV infections, </a:t>
              </a:r>
              <a:r>
                <a:rPr lang="en-US" sz="1000" cap="all" dirty="0" smtClean="0"/>
                <a:t>by </a:t>
              </a:r>
              <a:r>
                <a:rPr lang="en-US" sz="1000" cap="all" dirty="0"/>
                <a:t>country, </a:t>
              </a:r>
              <a:r>
                <a:rPr lang="en-US" sz="1000" cap="all" dirty="0" smtClean="0"/>
                <a:t/>
              </a:r>
              <a:br>
                <a:rPr lang="en-US" sz="1000" cap="all" dirty="0" smtClean="0"/>
              </a:br>
              <a:r>
                <a:rPr lang="en-US" sz="1000" cap="all" dirty="0" smtClean="0"/>
                <a:t>eastern </a:t>
              </a:r>
              <a:r>
                <a:rPr lang="en-US" sz="1000" cap="all" dirty="0"/>
                <a:t>Europe and central Asia, </a:t>
              </a:r>
              <a:r>
                <a:rPr lang="en-US" sz="1000" cap="all" dirty="0" smtClean="0"/>
                <a:t>from </a:t>
              </a:r>
              <a:r>
                <a:rPr lang="en-US" sz="1000" cap="all" dirty="0"/>
                <a:t>2010 to 2016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88000" y="5661248"/>
              <a:ext cx="130837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/>
                <a:t>Source: UNAIDS 2017 estimates</a:t>
              </a:r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HIV INFECTIONS CONTINUE TO CLIMB IN EASTERN EUROPE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AND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CENTRAL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ASIA </a:t>
              </a:r>
              <a:r>
                <a:rPr lang="en-US" sz="14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last 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of 2 slides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00" y="1484784"/>
              <a:ext cx="9014260" cy="3472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96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0972" y="432000"/>
            <a:ext cx="9585325" cy="5791998"/>
            <a:chOff x="390972" y="432000"/>
            <a:chExt cx="9585325" cy="5791998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DOMESTIC FUNDING INCREASING, BUT A LARGE RESOURCE GAP REMAINS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025" y="1299639"/>
              <a:ext cx="7641336" cy="373742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08400" y="5220000"/>
              <a:ext cx="87129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HIV </a:t>
              </a:r>
              <a:r>
                <a:rPr lang="en-US" sz="1000" cap="all" dirty="0">
                  <a:solidFill>
                    <a:prstClr val="black"/>
                  </a:solidFill>
                </a:rPr>
                <a:t>resource availability by source, 2006–2016,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projected </a:t>
              </a:r>
              <a:r>
                <a:rPr lang="en-US" sz="1000" cap="all" dirty="0">
                  <a:solidFill>
                    <a:prstClr val="black"/>
                  </a:solidFill>
                </a:rPr>
                <a:t>resource needs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2020,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eastern </a:t>
              </a:r>
              <a:r>
                <a:rPr lang="en-US" sz="1000" cap="all" dirty="0">
                  <a:solidFill>
                    <a:prstClr val="black"/>
                  </a:solidFill>
                </a:rPr>
                <a:t>Europe and central </a:t>
              </a:r>
              <a:r>
                <a:rPr lang="en-US" sz="1000" cap="all" dirty="0" err="1">
                  <a:solidFill>
                    <a:prstClr val="black"/>
                  </a:solidFill>
                </a:rPr>
                <a:t>AsiA</a:t>
              </a:r>
              <a:r>
                <a:rPr lang="en-US" sz="1000" cap="all" dirty="0">
                  <a:solidFill>
                    <a:prstClr val="black"/>
                  </a:solidFill>
                </a:rPr>
                <a:t>*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8400" y="5670000"/>
              <a:ext cx="885558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estimates on HIV resource availability, June 2017. Fast-Track update on investments needed in the AIDS response, </a:t>
              </a:r>
              <a:r>
                <a:rPr lang="en-US" sz="600" dirty="0" smtClean="0">
                  <a:solidFill>
                    <a:prstClr val="black"/>
                  </a:solidFill>
                </a:rPr>
                <a:t>2016–2030. Geneva</a:t>
              </a:r>
              <a:r>
                <a:rPr lang="en-US" sz="600" dirty="0">
                  <a:solidFill>
                    <a:prstClr val="black"/>
                  </a:solidFill>
                </a:rPr>
                <a:t>: UNAIDS; 2016. Financing the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response </a:t>
              </a:r>
              <a:r>
                <a:rPr lang="en-US" sz="600" dirty="0">
                  <a:solidFill>
                    <a:prstClr val="black"/>
                  </a:solidFill>
                </a:rPr>
                <a:t>to low- and middle-income countries: international assistance from donor governments in </a:t>
              </a:r>
              <a:r>
                <a:rPr lang="en-US" sz="600" dirty="0" smtClean="0">
                  <a:solidFill>
                    <a:prstClr val="black"/>
                  </a:solidFill>
                </a:rPr>
                <a:t>2016. The </a:t>
              </a:r>
              <a:r>
                <a:rPr lang="en-US" sz="600" dirty="0">
                  <a:solidFill>
                    <a:prstClr val="black"/>
                  </a:solidFill>
                </a:rPr>
                <a:t>Henry J. Kaiser Family Foundation and UNAIDS (in press). GAM/GARPR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reports </a:t>
              </a:r>
              <a:r>
                <a:rPr lang="en-US" sz="600" dirty="0">
                  <a:solidFill>
                    <a:prstClr val="black"/>
                  </a:solidFill>
                </a:rPr>
                <a:t>(2005–2017). Philanthropic support to address HIV/AIDS in </a:t>
              </a:r>
              <a:r>
                <a:rPr lang="en-US" sz="600" dirty="0" smtClean="0">
                  <a:solidFill>
                    <a:prstClr val="black"/>
                  </a:solidFill>
                </a:rPr>
                <a:t>2015. Washington</a:t>
              </a:r>
              <a:r>
                <a:rPr lang="en-US" sz="600" dirty="0">
                  <a:solidFill>
                    <a:prstClr val="black"/>
                  </a:solidFill>
                </a:rPr>
                <a:t>, DC: Funders Concerned about AIDS; 2016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*Estimates for low- and middle-income countries per 2015 World Bank income level classification. All figures are expressed in constant 2016 </a:t>
              </a:r>
              <a:r>
                <a:rPr lang="en-US" sz="600" dirty="0" smtClean="0">
                  <a:solidFill>
                    <a:prstClr val="black"/>
                  </a:solidFill>
                </a:rPr>
                <a:t>US dollars</a:t>
              </a:r>
              <a:r>
                <a:rPr lang="en-US" sz="600" dirty="0">
                  <a:solidFill>
                    <a:prstClr val="black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8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0972" y="432000"/>
            <a:ext cx="9585325" cy="5413914"/>
            <a:chOff x="390972" y="432000"/>
            <a:chExt cx="9585325" cy="5413914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HIV INFECTIONS IN WORLD’S MOST AFFECTED REGION DECLINED BY NEARLY A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THIRD </a:t>
              </a:r>
              <a:r>
                <a:rPr lang="en-US" sz="14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first of 2 slides</a:t>
              </a:r>
              <a:r>
                <a:rPr lang="en-US" sz="14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14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95028" y="4860000"/>
              <a:ext cx="306045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Number </a:t>
              </a:r>
              <a:r>
                <a:rPr lang="en-US" sz="1000" cap="all" dirty="0">
                  <a:solidFill>
                    <a:prstClr val="black"/>
                  </a:solidFill>
                </a:rPr>
                <a:t>of new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 infections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adults (</a:t>
              </a:r>
              <a:r>
                <a:rPr lang="en-US" sz="1000" cap="all" dirty="0">
                  <a:solidFill>
                    <a:prstClr val="black"/>
                  </a:solidFill>
                </a:rPr>
                <a:t>aged 15 years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older</a:t>
              </a:r>
              <a:r>
                <a:rPr lang="en-US" sz="1000" cap="all" dirty="0">
                  <a:solidFill>
                    <a:prstClr val="black"/>
                  </a:solidFill>
                </a:rPr>
                <a:t>),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eastern and southern Africa,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2000–2016</a:t>
              </a:r>
              <a:endParaRPr lang="en-US" sz="1000" cap="all" dirty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467423" y="4860000"/>
              <a:ext cx="306045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Number </a:t>
              </a:r>
              <a:r>
                <a:rPr lang="en-US" sz="1000" cap="all" dirty="0">
                  <a:solidFill>
                    <a:prstClr val="black"/>
                  </a:solidFill>
                </a:rPr>
                <a:t>of new HIV infections, </a:t>
              </a: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children (aged 0–14 years), </a:t>
              </a:r>
            </a:p>
            <a:p>
              <a:r>
                <a:rPr lang="en-US" sz="1000" cap="all" dirty="0">
                  <a:solidFill>
                    <a:prstClr val="black"/>
                  </a:solidFill>
                </a:rPr>
                <a:t>eastern and southern Africa, 2000–2016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931028" y="5661248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88" y="1484784"/>
              <a:ext cx="9276456" cy="324034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467423" y="5661248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2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8400" y="7697"/>
            <a:ext cx="9683652" cy="6784181"/>
            <a:chOff x="428400" y="7697"/>
            <a:chExt cx="9683652" cy="6784181"/>
          </a:xfrm>
        </p:grpSpPr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428400" y="720000"/>
              <a:ext cx="2597891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2400"/>
                </a:lnSpc>
              </a:pPr>
              <a:r>
                <a:rPr lang="en-US" altLang="en-US" sz="2200" b="1" cap="all" dirty="0">
                  <a:solidFill>
                    <a:prstClr val="black"/>
                  </a:solidFill>
                  <a:latin typeface="Calibri"/>
                </a:rPr>
                <a:t>90–90–90 COUNTRY </a:t>
              </a:r>
              <a:endParaRPr lang="en-US" altLang="en-US" sz="2200" b="1" cap="all" dirty="0" smtClean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</a:pPr>
              <a:r>
                <a:rPr lang="en-US" altLang="en-US" sz="2200" b="1" cap="all" dirty="0" smtClean="0">
                  <a:solidFill>
                    <a:prstClr val="black"/>
                  </a:solidFill>
                  <a:latin typeface="Calibri"/>
                </a:rPr>
                <a:t>SCORECARDS</a:t>
              </a:r>
              <a:endParaRPr lang="en-US" altLang="en-US" sz="2200" b="1" cap="all" dirty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  <a:spcBef>
                  <a:spcPts val="600"/>
                </a:spcBef>
              </a:pPr>
              <a:r>
                <a:rPr lang="en-US" altLang="en-US" cap="all" dirty="0">
                  <a:solidFill>
                    <a:prstClr val="black"/>
                  </a:solidFill>
                  <a:latin typeface="Calibri"/>
                </a:rPr>
                <a:t>Eastern Europe </a:t>
              </a:r>
              <a:endParaRPr lang="en-US" altLang="en-US" cap="all" dirty="0" smtClean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  <a:spcBef>
                  <a:spcPts val="0"/>
                </a:spcBef>
              </a:pPr>
              <a:r>
                <a:rPr lang="en-US" altLang="en-US" cap="all" dirty="0" smtClean="0">
                  <a:solidFill>
                    <a:prstClr val="black"/>
                  </a:solidFill>
                  <a:latin typeface="Calibri"/>
                </a:rPr>
                <a:t>and central </a:t>
              </a:r>
              <a:r>
                <a:rPr lang="en-US" altLang="en-US" cap="all" dirty="0">
                  <a:solidFill>
                    <a:prstClr val="black"/>
                  </a:solidFill>
                  <a:latin typeface="Calibri"/>
                </a:rPr>
                <a:t>Asia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8400" y="5220000"/>
              <a:ext cx="219482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2017. 2017 Global AIDS Monitoring. UNAIDS 2017 estimates. 2017 National Commitments and Policy Instrument.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* The </a:t>
              </a:r>
              <a:r>
                <a:rPr lang="en-US" sz="600" dirty="0">
                  <a:solidFill>
                    <a:prstClr val="black"/>
                  </a:solidFill>
                </a:rPr>
                <a:t>complete set of 90–90–90 measures and testing and treatment cascade data for countries can be found at aidsinfo.unaids.org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baseline="30000" dirty="0">
                  <a:solidFill>
                    <a:prstClr val="black"/>
                  </a:solidFill>
                </a:rPr>
                <a:t>1</a:t>
              </a:r>
              <a:r>
                <a:rPr lang="en-US" sz="600" dirty="0">
                  <a:solidFill>
                    <a:prstClr val="black"/>
                  </a:solidFill>
                </a:rPr>
                <a:t> Estimates of people living with HIV that inform progress towards 90–90–90 are country-supplied and have not been validated by UNAIDS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baseline="30000" dirty="0">
                  <a:solidFill>
                    <a:prstClr val="black"/>
                  </a:solidFill>
                </a:rPr>
                <a:t>2</a:t>
              </a:r>
              <a:r>
                <a:rPr lang="en-US" sz="600" dirty="0">
                  <a:solidFill>
                    <a:prstClr val="black"/>
                  </a:solidFill>
                </a:rPr>
                <a:t> Estimates of people living with HIV are only for citizens of the country.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4" y="7697"/>
              <a:ext cx="7074218" cy="6784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52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6413"/>
          <a:stretch/>
        </p:blipFill>
        <p:spPr bwMode="auto">
          <a:xfrm>
            <a:off x="0" y="1800000"/>
            <a:ext cx="102852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2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0972" y="432000"/>
            <a:ext cx="9585325" cy="5620666"/>
            <a:chOff x="390972" y="432000"/>
            <a:chExt cx="9585325" cy="5620666"/>
          </a:xfrm>
        </p:grpSpPr>
        <p:sp>
          <p:nvSpPr>
            <p:cNvPr id="2" name="Rectangle 1"/>
            <p:cNvSpPr/>
            <p:nvPr/>
          </p:nvSpPr>
          <p:spPr>
            <a:xfrm>
              <a:off x="1530000" y="5400000"/>
              <a:ext cx="61269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Progress </a:t>
              </a:r>
              <a:r>
                <a:rPr lang="en-US" sz="1000" cap="all" dirty="0">
                  <a:solidFill>
                    <a:prstClr val="black"/>
                  </a:solidFill>
                </a:rPr>
                <a:t>towards the 90–90–90 treatment target, western and central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Europe </a:t>
              </a: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and </a:t>
              </a:r>
              <a:r>
                <a:rPr lang="en-US" sz="1000" cap="all" dirty="0">
                  <a:solidFill>
                    <a:prstClr val="black"/>
                  </a:solidFill>
                </a:rPr>
                <a:t>North America, 2016</a:t>
              </a:r>
              <a:endParaRPr lang="en-US" sz="1000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30000" y="5868000"/>
              <a:ext cx="2919389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000" y="1710000"/>
              <a:ext cx="7200000" cy="3099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PROGRESS TOWARDS THE 90–90–90 TARGETS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8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0972" y="432000"/>
            <a:ext cx="9585325" cy="5692666"/>
            <a:chOff x="390972" y="432000"/>
            <a:chExt cx="9585325" cy="5692666"/>
          </a:xfrm>
        </p:grpSpPr>
        <p:sp>
          <p:nvSpPr>
            <p:cNvPr id="3" name="Rectangle 2"/>
            <p:cNvSpPr/>
            <p:nvPr/>
          </p:nvSpPr>
          <p:spPr>
            <a:xfrm>
              <a:off x="648000" y="4950000"/>
              <a:ext cx="6768199" cy="961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Recommended </a:t>
              </a:r>
              <a:r>
                <a:rPr lang="en-US" sz="1000" cap="all" dirty="0">
                  <a:solidFill>
                    <a:prstClr val="black"/>
                  </a:solidFill>
                </a:rPr>
                <a:t>antiretroviral therapy initiation threshold among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people living with </a:t>
              </a:r>
              <a:r>
                <a:rPr lang="en-US" sz="1000" cap="all" dirty="0">
                  <a:solidFill>
                    <a:prstClr val="black"/>
                  </a:solidFill>
                </a:rPr>
                <a:t>HIV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per </a:t>
              </a:r>
              <a:r>
                <a:rPr lang="en-US" sz="1000" cap="all" dirty="0">
                  <a:solidFill>
                    <a:prstClr val="black"/>
                  </a:solidFill>
                </a:rPr>
                <a:t>Ministry of Health guidelines, by country, western and central Europe and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North America</a:t>
              </a:r>
              <a:r>
                <a:rPr lang="en-US" sz="1000" cap="all" dirty="0">
                  <a:solidFill>
                    <a:prstClr val="black"/>
                  </a:solidFill>
                </a:rPr>
                <a:t>, 2016</a:t>
              </a:r>
            </a:p>
            <a:p>
              <a:pPr>
                <a:spcBef>
                  <a:spcPts val="300"/>
                </a:spcBef>
              </a:pPr>
              <a:r>
                <a:rPr lang="en-US" sz="800" dirty="0">
                  <a:solidFill>
                    <a:prstClr val="black"/>
                  </a:solidFill>
                </a:rPr>
                <a:t>Most countries in the region have adopted the World Health Organization recommendation that antiretroviral therapy should be initiated in every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person </a:t>
              </a:r>
              <a:r>
                <a:rPr lang="en-US" sz="800" dirty="0">
                  <a:solidFill>
                    <a:prstClr val="black"/>
                  </a:solidFill>
                </a:rPr>
                <a:t>living with HIV regardless of CD4 cell count. In Latvia and Lithuania, the threshold for antiretroviral therapy initiation is CD4 T-cell counts </a:t>
              </a:r>
              <a:endParaRPr lang="en-US" sz="8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800" dirty="0" smtClean="0">
                  <a:solidFill>
                    <a:prstClr val="black"/>
                  </a:solidFill>
                </a:rPr>
                <a:t>of </a:t>
              </a:r>
              <a:r>
                <a:rPr lang="en-US" sz="800" dirty="0">
                  <a:solidFill>
                    <a:prstClr val="black"/>
                  </a:solidFill>
                </a:rPr>
                <a:t>under 350 cells/mm³, and in Belgium it is under 500 cells/mm³.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48000" y="5940000"/>
              <a:ext cx="161454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World Health Organization, 2017.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ADOPTING A TREAT ALL APPROACH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2" y="1052736"/>
              <a:ext cx="7162700" cy="3718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0972" y="432000"/>
            <a:ext cx="9585325" cy="5692666"/>
            <a:chOff x="390972" y="432000"/>
            <a:chExt cx="9585325" cy="5692666"/>
          </a:xfrm>
        </p:grpSpPr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HIGH COVERAGE OF TREATMENT BRINGS AIDS-RELATED MORTALITY UNDER 20 000 A YEAR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400" y="5040000"/>
              <a:ext cx="6288901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Antiretroviral </a:t>
              </a:r>
              <a:r>
                <a:rPr lang="en-US" sz="1000" cap="all" dirty="0">
                  <a:solidFill>
                    <a:prstClr val="black"/>
                  </a:solidFill>
                </a:rPr>
                <a:t>therapy coverage and number of AIDS-related deaths,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western </a:t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and central </a:t>
              </a:r>
              <a:r>
                <a:rPr lang="en-US" sz="1000" cap="all" dirty="0">
                  <a:solidFill>
                    <a:prstClr val="black"/>
                  </a:solidFill>
                </a:rPr>
                <a:t>Europe and North America,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2000–2016</a:t>
              </a:r>
            </a:p>
            <a:p>
              <a:pPr>
                <a:spcBef>
                  <a:spcPts val="600"/>
                </a:spcBef>
              </a:pPr>
              <a:r>
                <a:rPr lang="en-US" sz="800" dirty="0">
                  <a:solidFill>
                    <a:prstClr val="black"/>
                  </a:solidFill>
                </a:rPr>
                <a:t>High and rising coverage of antiretroviral therapy has played a primary role in the reduction of AIDS-related deaths from an estimated </a:t>
              </a:r>
              <a:r>
                <a:rPr lang="en-US" sz="800" dirty="0" smtClean="0">
                  <a:solidFill>
                    <a:prstClr val="black"/>
                  </a:solidFill>
                </a:rPr>
                <a:t/>
              </a:r>
              <a:br>
                <a:rPr lang="en-US" sz="800" dirty="0" smtClean="0">
                  <a:solidFill>
                    <a:prstClr val="black"/>
                  </a:solidFill>
                </a:rPr>
              </a:br>
              <a:r>
                <a:rPr lang="en-US" sz="800" dirty="0" smtClean="0">
                  <a:solidFill>
                    <a:prstClr val="black"/>
                  </a:solidFill>
                </a:rPr>
                <a:t>43 </a:t>
              </a:r>
              <a:r>
                <a:rPr lang="en-US" sz="800" dirty="0">
                  <a:solidFill>
                    <a:prstClr val="black"/>
                  </a:solidFill>
                </a:rPr>
                <a:t>000 </a:t>
              </a:r>
              <a:r>
                <a:rPr lang="en-US" sz="800" dirty="0" smtClean="0">
                  <a:solidFill>
                    <a:prstClr val="black"/>
                  </a:solidFill>
                </a:rPr>
                <a:t>[</a:t>
              </a:r>
              <a:r>
                <a:rPr lang="en-US" sz="800" dirty="0">
                  <a:solidFill>
                    <a:prstClr val="black"/>
                  </a:solidFill>
                </a:rPr>
                <a:t>36 000–52 000] in 2000 to an estimated 18 000 [15 000–20 000] in 2016.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2400" y="5940000"/>
              <a:ext cx="237276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2017 Global AIDS Monitoring.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05" y="1556792"/>
              <a:ext cx="9189720" cy="3168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32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972" y="432000"/>
            <a:ext cx="9585325" cy="5369345"/>
            <a:chOff x="390972" y="432000"/>
            <a:chExt cx="9585325" cy="5369345"/>
          </a:xfrm>
        </p:grpSpPr>
        <p:sp>
          <p:nvSpPr>
            <p:cNvPr id="2" name="Rectangle 1"/>
            <p:cNvSpPr/>
            <p:nvPr/>
          </p:nvSpPr>
          <p:spPr>
            <a:xfrm>
              <a:off x="1188000" y="4860000"/>
              <a:ext cx="63017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antiretroviral therapy coverage and viral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suppression </a:t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among </a:t>
              </a:r>
              <a:r>
                <a:rPr lang="en-US" sz="1000" cap="all" dirty="0">
                  <a:solidFill>
                    <a:prstClr val="black"/>
                  </a:solidFill>
                </a:rPr>
                <a:t>people living with HIV, WESTERN AND CENTRAL EUROPE AND NORTH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AMERICA</a:t>
              </a:r>
              <a:r>
                <a:rPr lang="en-US" sz="1000" cap="all" dirty="0">
                  <a:solidFill>
                    <a:prstClr val="black"/>
                  </a:solidFill>
                </a:rPr>
                <a:t>, 2016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88000" y="5301208"/>
              <a:ext cx="6298519" cy="500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pPr>
                <a:spcBef>
                  <a:spcPts val="300"/>
                </a:spcBef>
              </a:pPr>
              <a:r>
                <a:rPr lang="en-US" sz="600" baseline="30000" dirty="0">
                  <a:solidFill>
                    <a:prstClr val="black"/>
                  </a:solidFill>
                </a:rPr>
                <a:t>1</a:t>
              </a:r>
              <a:r>
                <a:rPr lang="en-US" sz="600" dirty="0">
                  <a:solidFill>
                    <a:prstClr val="black"/>
                  </a:solidFill>
                </a:rPr>
                <a:t> 2016 measure derived from data reported by 25 countries, which accounted for 99% of people living with HIV in western and central Europe </a:t>
              </a:r>
              <a:r>
                <a:rPr lang="en-US" sz="600" dirty="0" smtClean="0">
                  <a:solidFill>
                    <a:prstClr val="black"/>
                  </a:solidFill>
                </a:rPr>
                <a:t>and North </a:t>
              </a:r>
              <a:r>
                <a:rPr lang="en-US" sz="600" dirty="0">
                  <a:solidFill>
                    <a:prstClr val="black"/>
                  </a:solidFill>
                </a:rPr>
                <a:t>America.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sz="600" baseline="30000" dirty="0" smtClean="0">
                  <a:solidFill>
                    <a:prstClr val="black"/>
                  </a:solidFill>
                </a:rPr>
                <a:t>2</a:t>
              </a:r>
              <a:r>
                <a:rPr lang="en-US" sz="600" dirty="0">
                  <a:solidFill>
                    <a:prstClr val="black"/>
                  </a:solidFill>
                </a:rPr>
                <a:t> 22016 measure derived from data reported by 14 countries. Regionally, 100% of all people on antiretroviral therapy were reported to have received a</a:t>
              </a:r>
            </a:p>
            <a:p>
              <a:pPr>
                <a:spcBef>
                  <a:spcPts val="0"/>
                </a:spcBef>
              </a:pPr>
              <a:r>
                <a:rPr lang="en-US" sz="600" dirty="0">
                  <a:solidFill>
                    <a:prstClr val="black"/>
                  </a:solidFill>
                </a:rPr>
                <a:t>viral load test during the reporting period.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HIV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TESTING AND TREATMENT CASCADE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IN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WESTERN </a:t>
              </a:r>
              <a:endParaRPr lang="en-US" sz="2200" cap="all" dirty="0" smtClean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eaLnBrk="1" hangingPunct="1"/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AND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CENTRAL EUROPE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AND NORTH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AMERICA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79" y="1340768"/>
              <a:ext cx="8501669" cy="3320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58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0972" y="432000"/>
            <a:ext cx="9585325" cy="5206666"/>
            <a:chOff x="390972" y="432000"/>
            <a:chExt cx="9585325" cy="5206666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HIV TESTING AND TREATMENT CASCADE IN THE EUROPEAN UNION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88000" y="5040000"/>
              <a:ext cx="53431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Knowledge </a:t>
              </a:r>
              <a:r>
                <a:rPr lang="en-US" sz="1000" cap="all" dirty="0">
                  <a:solidFill>
                    <a:prstClr val="black"/>
                  </a:solidFill>
                </a:rPr>
                <a:t>of HIV status, antiretroviral therapy coverage and viral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suppression </a:t>
              </a:r>
              <a:r>
                <a:rPr lang="en-US" sz="1000" cap="all" dirty="0">
                  <a:solidFill>
                    <a:prstClr val="black"/>
                  </a:solidFill>
                </a:rPr>
                <a:t>among people living with HIV, European Union, 2016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8000" y="5454000"/>
              <a:ext cx="294022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special analysis, 2017; see annex on methods for more details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29" y="1484784"/>
              <a:ext cx="8500911" cy="3319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49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0972" y="432000"/>
            <a:ext cx="9585325" cy="5584666"/>
            <a:chOff x="390972" y="432000"/>
            <a:chExt cx="9585325" cy="5584666"/>
          </a:xfrm>
        </p:grpSpPr>
        <p:sp>
          <p:nvSpPr>
            <p:cNvPr id="7" name="Rectangle 6"/>
            <p:cNvSpPr/>
            <p:nvPr/>
          </p:nvSpPr>
          <p:spPr>
            <a:xfrm>
              <a:off x="720000" y="5112000"/>
              <a:ext cx="55819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Number </a:t>
              </a:r>
              <a:r>
                <a:rPr lang="en-US" sz="1000" cap="all" dirty="0">
                  <a:solidFill>
                    <a:prstClr val="black"/>
                  </a:solidFill>
                </a:rPr>
                <a:t>of new HIV infections, adults (aged 15 years and older), western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and </a:t>
              </a:r>
              <a:r>
                <a:rPr lang="en-US" sz="1000" cap="all" dirty="0">
                  <a:solidFill>
                    <a:prstClr val="black"/>
                  </a:solidFill>
                </a:rPr>
                <a:t>central Europe and North America, 2000–2016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0000" y="5832000"/>
              <a:ext cx="130837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</a:t>
              </a:r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DECLINES IN NEW INFECTIONS IN THE REGION TEMPERED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BY </a:t>
              </a:r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INCREASES IN CZECHIA, SERBIA AND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SLOVAKIA </a:t>
              </a:r>
              <a:r>
                <a:rPr lang="en-US" sz="14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first 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of </a:t>
              </a:r>
              <a:r>
                <a:rPr lang="en-US" sz="14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3 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slides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22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88" y="1556792"/>
              <a:ext cx="8856984" cy="3434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58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0972" y="432000"/>
            <a:ext cx="9585325" cy="5584666"/>
            <a:chOff x="390972" y="432000"/>
            <a:chExt cx="9585325" cy="55846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20" y="1613043"/>
              <a:ext cx="6151692" cy="337109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20000" y="5400000"/>
              <a:ext cx="58689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Distribution </a:t>
              </a:r>
              <a:r>
                <a:rPr lang="en-US" sz="1000" cap="all" dirty="0">
                  <a:solidFill>
                    <a:prstClr val="black"/>
                  </a:solidFill>
                </a:rPr>
                <a:t>of new HIV infections,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country,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western and </a:t>
              </a:r>
              <a:r>
                <a:rPr lang="en-US" sz="1000" cap="all" dirty="0">
                  <a:solidFill>
                    <a:prstClr val="black"/>
                  </a:solidFill>
                </a:rPr>
                <a:t>central Europe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and </a:t>
              </a:r>
              <a:r>
                <a:rPr lang="en-US" sz="1000" cap="all" dirty="0">
                  <a:solidFill>
                    <a:prstClr val="black"/>
                  </a:solidFill>
                </a:rPr>
                <a:t>North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America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2016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0000" y="5832000"/>
              <a:ext cx="130837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</a:t>
              </a:r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DECLINES IN NEW INFECTIONS IN THE REGION TEMPERED BY INCREASES IN CZECHIA, SERBIA AND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SLOVAKIA </a:t>
              </a:r>
              <a:r>
                <a:rPr lang="en-US" sz="14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second 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of </a:t>
              </a:r>
              <a:r>
                <a:rPr lang="en-US" sz="14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3 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slides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22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5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0972" y="432000"/>
            <a:ext cx="9585325" cy="5692666"/>
            <a:chOff x="390972" y="432000"/>
            <a:chExt cx="9585325" cy="5692666"/>
          </a:xfrm>
        </p:grpSpPr>
        <p:sp>
          <p:nvSpPr>
            <p:cNvPr id="7" name="Rectangle 6"/>
            <p:cNvSpPr/>
            <p:nvPr/>
          </p:nvSpPr>
          <p:spPr>
            <a:xfrm>
              <a:off x="720000" y="5508000"/>
              <a:ext cx="55354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Percent </a:t>
              </a:r>
              <a:r>
                <a:rPr lang="en-US" sz="1000" cap="all" dirty="0">
                  <a:solidFill>
                    <a:prstClr val="black"/>
                  </a:solidFill>
                </a:rPr>
                <a:t>change in new HIV infections, by country, western and central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Europe </a:t>
              </a:r>
              <a:r>
                <a:rPr lang="en-US" sz="1000" cap="all" dirty="0">
                  <a:solidFill>
                    <a:prstClr val="black"/>
                  </a:solidFill>
                </a:rPr>
                <a:t>and North America, from 2010 to 2016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0000" y="5940000"/>
              <a:ext cx="130837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</a:t>
              </a:r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DECLINES IN NEW INFECTIONS IN THE REGION TEMPERED BY INCREASES IN CZECHIA, SERBIA AND </a:t>
              </a:r>
              <a:r>
                <a:rPr lang="en-US" sz="2200" cap="all" dirty="0" smtClean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SLOVAKIA </a:t>
              </a:r>
              <a:r>
                <a:rPr lang="en-US" sz="14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last 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of </a:t>
              </a:r>
              <a:r>
                <a:rPr lang="en-US" sz="14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3 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slides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22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020" y="1340768"/>
              <a:ext cx="7788974" cy="4052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3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0972" y="432000"/>
            <a:ext cx="9585325" cy="5445272"/>
            <a:chOff x="390972" y="432000"/>
            <a:chExt cx="9585325" cy="5445272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HIV INFECTIONS IN WORLD’S MOST AFFECTED REGION DECLINED BY NEARLY A THIRD </a:t>
              </a:r>
              <a:r>
                <a:rPr lang="en-US" sz="1400" i="1" cap="all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(</a:t>
              </a:r>
              <a:r>
                <a:rPr lang="en-US" sz="1400" i="1" dirty="0" smtClean="0">
                  <a:solidFill>
                    <a:prstClr val="black"/>
                  </a:solidFill>
                  <a:cs typeface="Arial Bold" panose="020B0704020202020204" pitchFamily="34" charset="0"/>
                </a:rPr>
                <a:t>last </a:t>
              </a:r>
              <a:r>
                <a:rPr lang="en-US" sz="1400" i="1" dirty="0">
                  <a:solidFill>
                    <a:prstClr val="black"/>
                  </a:solidFill>
                  <a:cs typeface="Arial Bold" panose="020B0704020202020204" pitchFamily="34" charset="0"/>
                </a:rPr>
                <a:t>of 2 slides</a:t>
              </a:r>
              <a:r>
                <a:rPr lang="en-US" sz="1400" i="1" cap="all" dirty="0">
                  <a:solidFill>
                    <a:prstClr val="black"/>
                  </a:solidFill>
                  <a:cs typeface="Arial Bold" panose="020B0704020202020204" pitchFamily="34" charset="0"/>
                </a:rPr>
                <a:t>)</a:t>
              </a:r>
              <a:endParaRPr lang="en-US" altLang="en-US" sz="14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10000" y="5692606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estimates.</a:t>
              </a:r>
              <a:endParaRPr lang="en-US" sz="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623635" y="5692606"/>
              <a:ext cx="132921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2017 estimates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810000" y="4972606"/>
              <a:ext cx="276710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Distribution </a:t>
              </a:r>
              <a:r>
                <a:rPr lang="en-US" sz="1000" cap="all" dirty="0">
                  <a:solidFill>
                    <a:prstClr val="black"/>
                  </a:solidFill>
                </a:rPr>
                <a:t>of new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 infections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country, eastern and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southern </a:t>
              </a:r>
              <a:r>
                <a:rPr lang="en-US" sz="1000" cap="all" dirty="0">
                  <a:solidFill>
                    <a:prstClr val="black"/>
                  </a:solidFill>
                </a:rPr>
                <a:t>Africa, 2016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23754" y="4972606"/>
              <a:ext cx="333617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Percent </a:t>
              </a:r>
              <a:r>
                <a:rPr lang="en-US" sz="1000" cap="all" dirty="0">
                  <a:solidFill>
                    <a:prstClr val="black"/>
                  </a:solidFill>
                </a:rPr>
                <a:t>change in new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HIV infections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country, eastern and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southern Africa</a:t>
              </a:r>
              <a:r>
                <a:rPr lang="en-US" sz="1000" cap="all" dirty="0">
                  <a:solidFill>
                    <a:prstClr val="black"/>
                  </a:solidFill>
                </a:rPr>
                <a:t>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/>
              </a:r>
              <a:br>
                <a:rPr lang="en-US" sz="1000" cap="all" dirty="0" smtClean="0">
                  <a:solidFill>
                    <a:prstClr val="black"/>
                  </a:solidFill>
                </a:rPr>
              </a:br>
              <a:r>
                <a:rPr lang="en-US" sz="1000" cap="all" dirty="0" smtClean="0">
                  <a:solidFill>
                    <a:prstClr val="black"/>
                  </a:solidFill>
                </a:rPr>
                <a:t>from </a:t>
              </a:r>
              <a:r>
                <a:rPr lang="en-US" sz="1000" cap="all" dirty="0">
                  <a:solidFill>
                    <a:prstClr val="black"/>
                  </a:solidFill>
                </a:rPr>
                <a:t>2010 to 20166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00" y="1628800"/>
              <a:ext cx="8841581" cy="3151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8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8400" y="-18000"/>
            <a:ext cx="8977409" cy="6822081"/>
            <a:chOff x="428400" y="-18000"/>
            <a:chExt cx="8977409" cy="6822081"/>
          </a:xfrm>
        </p:grpSpPr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428400" y="720000"/>
              <a:ext cx="2597891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2400"/>
                </a:lnSpc>
              </a:pPr>
              <a:r>
                <a:rPr lang="en-US" altLang="en-US" sz="2200" b="1" cap="all" dirty="0">
                  <a:solidFill>
                    <a:prstClr val="black"/>
                  </a:solidFill>
                  <a:latin typeface="Calibri"/>
                </a:rPr>
                <a:t>90–90–90 COUNTRY </a:t>
              </a:r>
              <a:endParaRPr lang="en-US" altLang="en-US" sz="2200" b="1" cap="all" dirty="0" smtClean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</a:pPr>
              <a:r>
                <a:rPr lang="en-US" altLang="en-US" sz="2200" b="1" cap="all" dirty="0" smtClean="0">
                  <a:solidFill>
                    <a:prstClr val="black"/>
                  </a:solidFill>
                  <a:latin typeface="Calibri"/>
                </a:rPr>
                <a:t>SCORECARDS</a:t>
              </a:r>
              <a:endParaRPr lang="en-US" altLang="en-US" sz="2200" b="1" cap="all" dirty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  <a:spcBef>
                  <a:spcPts val="600"/>
                </a:spcBef>
              </a:pPr>
              <a:r>
                <a:rPr lang="en-US" altLang="en-US" cap="all" dirty="0">
                  <a:solidFill>
                    <a:prstClr val="black"/>
                  </a:solidFill>
                  <a:latin typeface="Calibri"/>
                </a:rPr>
                <a:t>Eastern Europe </a:t>
              </a:r>
              <a:endParaRPr lang="en-US" altLang="en-US" cap="all" dirty="0" smtClean="0">
                <a:solidFill>
                  <a:prstClr val="black"/>
                </a:solidFill>
                <a:latin typeface="Calibri"/>
              </a:endParaRPr>
            </a:p>
            <a:p>
              <a:pPr eaLnBrk="1" hangingPunct="1">
                <a:lnSpc>
                  <a:spcPts val="2400"/>
                </a:lnSpc>
                <a:spcBef>
                  <a:spcPts val="0"/>
                </a:spcBef>
              </a:pPr>
              <a:r>
                <a:rPr lang="en-US" altLang="en-US" cap="all" dirty="0" smtClean="0">
                  <a:solidFill>
                    <a:prstClr val="black"/>
                  </a:solidFill>
                  <a:latin typeface="Calibri"/>
                </a:rPr>
                <a:t>and central </a:t>
              </a:r>
              <a:r>
                <a:rPr lang="en-US" altLang="en-US" cap="all" dirty="0">
                  <a:solidFill>
                    <a:prstClr val="black"/>
                  </a:solidFill>
                  <a:latin typeface="Calibri"/>
                </a:rPr>
                <a:t>Asia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8400" y="4340711"/>
              <a:ext cx="2194820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* The complete set of 90–90–90 measures and testing and treatment cascade data for countries can be found at aidsinfo.unaids.org.</a:t>
              </a: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baseline="30000" dirty="0">
                  <a:solidFill>
                    <a:prstClr val="black"/>
                  </a:solidFill>
                </a:rPr>
                <a:t>1</a:t>
              </a:r>
              <a:r>
                <a:rPr lang="en-US" sz="600" dirty="0">
                  <a:solidFill>
                    <a:prstClr val="black"/>
                  </a:solidFill>
                </a:rPr>
                <a:t> All measures of progress toward 90–90–90 and the testing and treatment cascade are for 2016 except as follows: 2015: Bulgaria, Germany, Hungary, Israel, Netherlands, </a:t>
              </a:r>
              <a:r>
                <a:rPr lang="en-US" sz="600" dirty="0" smtClean="0">
                  <a:solidFill>
                    <a:prstClr val="black"/>
                  </a:solidFill>
                </a:rPr>
                <a:t>Sweden, Switzerland</a:t>
              </a:r>
              <a:r>
                <a:rPr lang="en-US" sz="600" dirty="0">
                  <a:solidFill>
                    <a:prstClr val="black"/>
                  </a:solidFill>
                </a:rPr>
                <a:t>, United Kingdom. 2014: Belgium, Canada, Serbia, Spain. 2013: Austria, France, Greece. 2012: Italy. Policy measures are as of 2016.</a:t>
              </a:r>
            </a:p>
            <a:p>
              <a:endParaRPr lang="en-US" sz="600" dirty="0">
                <a:solidFill>
                  <a:prstClr val="black"/>
                </a:solidFill>
              </a:endParaRPr>
            </a:p>
            <a:p>
              <a:r>
                <a:rPr lang="en-US" sz="600" baseline="30000" dirty="0">
                  <a:solidFill>
                    <a:prstClr val="black"/>
                  </a:solidFill>
                </a:rPr>
                <a:t>2</a:t>
              </a:r>
              <a:r>
                <a:rPr lang="en-US" sz="600" dirty="0">
                  <a:solidFill>
                    <a:prstClr val="black"/>
                  </a:solidFill>
                </a:rPr>
                <a:t> Estimates of people living with HIV that inform progress towards 90–90–90 are country-supplied and have not been validated by UNAIDS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GB" sz="600" dirty="0">
                <a:solidFill>
                  <a:prstClr val="black"/>
                </a:solidFill>
              </a:endParaRPr>
            </a:p>
            <a:p>
              <a:r>
                <a:rPr lang="en-US" sz="600" baseline="30000" dirty="0" smtClean="0">
                  <a:solidFill>
                    <a:prstClr val="black"/>
                  </a:solidFill>
                </a:rPr>
                <a:t>3</a:t>
              </a:r>
              <a:r>
                <a:rPr lang="en-US" sz="600" dirty="0">
                  <a:solidFill>
                    <a:prstClr val="black"/>
                  </a:solidFill>
                </a:rPr>
                <a:t> Data from European </a:t>
              </a:r>
              <a:r>
                <a:rPr lang="en-US" sz="600" dirty="0" err="1">
                  <a:solidFill>
                    <a:prstClr val="black"/>
                  </a:solidFill>
                </a:rPr>
                <a:t>Centres</a:t>
              </a:r>
              <a:r>
                <a:rPr lang="en-US" sz="600" dirty="0">
                  <a:solidFill>
                    <a:prstClr val="black"/>
                  </a:solidFill>
                </a:rPr>
                <a:t> for Disease Control and Prevention Continuum of HIV care 2017 progress report.</a:t>
              </a:r>
            </a:p>
            <a:p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Source</a:t>
              </a:r>
              <a:r>
                <a:rPr lang="en-US" sz="600" dirty="0">
                  <a:solidFill>
                    <a:prstClr val="black"/>
                  </a:solidFill>
                </a:rPr>
                <a:t>: UNAIDS special analysis, 2017. 2017 Global AIDS Monitoring. UNAIDS 2017 estimates. 2017 National Commitments and Policy Instrument. European </a:t>
              </a:r>
              <a:r>
                <a:rPr lang="en-US" sz="600" dirty="0" err="1">
                  <a:solidFill>
                    <a:prstClr val="black"/>
                  </a:solidFill>
                </a:rPr>
                <a:t>Centres</a:t>
              </a:r>
              <a:r>
                <a:rPr lang="en-US" sz="600" dirty="0">
                  <a:solidFill>
                    <a:prstClr val="black"/>
                  </a:solidFill>
                </a:rPr>
                <a:t> for </a:t>
              </a:r>
              <a:r>
                <a:rPr lang="en-US" sz="600" dirty="0" smtClean="0">
                  <a:solidFill>
                    <a:prstClr val="black"/>
                  </a:solidFill>
                </a:rPr>
                <a:t>Disease Prevention </a:t>
              </a:r>
              <a:r>
                <a:rPr lang="en-US" sz="600" dirty="0">
                  <a:solidFill>
                    <a:prstClr val="black"/>
                  </a:solidFill>
                </a:rPr>
                <a:t>and Control. Continuum of HIV care 2017 progress report. Stockholm: European </a:t>
              </a:r>
              <a:r>
                <a:rPr lang="en-US" sz="600" dirty="0" err="1">
                  <a:solidFill>
                    <a:prstClr val="black"/>
                  </a:solidFill>
                </a:rPr>
                <a:t>Centres</a:t>
              </a:r>
              <a:r>
                <a:rPr lang="en-US" sz="600" dirty="0">
                  <a:solidFill>
                    <a:prstClr val="black"/>
                  </a:solidFill>
                </a:rPr>
                <a:t> for Disease Prevention and Control; 2017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>
                <a:solidFill>
                  <a:prstClr val="black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00" y="-18000"/>
              <a:ext cx="6062509" cy="6822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98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972" y="432000"/>
            <a:ext cx="9585325" cy="5791998"/>
            <a:chOff x="390972" y="432000"/>
            <a:chExt cx="9585325" cy="5791998"/>
          </a:xfrm>
        </p:grpSpPr>
        <p:sp>
          <p:nvSpPr>
            <p:cNvPr id="2" name="Rectangle 37"/>
            <p:cNvSpPr>
              <a:spLocks noChangeArrowheads="1"/>
            </p:cNvSpPr>
            <p:nvPr/>
          </p:nvSpPr>
          <p:spPr bwMode="auto">
            <a:xfrm>
              <a:off x="390972" y="432000"/>
              <a:ext cx="95853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200" cap="all" dirty="0">
                  <a:solidFill>
                    <a:prstClr val="black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RESOURCE AVAILABILITY IS NEAR FAST-TRACK LEVELS</a:t>
              </a:r>
              <a:endParaRPr lang="en-US" altLang="en-US" sz="2200" dirty="0">
                <a:solidFill>
                  <a:prstClr val="black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8400" y="5220000"/>
              <a:ext cx="87129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cap="all" dirty="0" smtClean="0">
                  <a:solidFill>
                    <a:prstClr val="black"/>
                  </a:solidFill>
                </a:rPr>
                <a:t>HIV </a:t>
              </a:r>
              <a:r>
                <a:rPr lang="en-US" sz="1000" cap="all" dirty="0">
                  <a:solidFill>
                    <a:prstClr val="black"/>
                  </a:solidFill>
                </a:rPr>
                <a:t>resource availability by source, 2006–2016, </a:t>
              </a:r>
              <a:r>
                <a:rPr lang="en-US" sz="1000" cap="all" dirty="0" smtClean="0">
                  <a:solidFill>
                    <a:prstClr val="black"/>
                  </a:solidFill>
                </a:rPr>
                <a:t>and projected </a:t>
              </a:r>
              <a:r>
                <a:rPr lang="en-US" sz="1000" cap="all" dirty="0">
                  <a:solidFill>
                    <a:prstClr val="black"/>
                  </a:solidFill>
                </a:rPr>
                <a:t>resource needs </a:t>
              </a:r>
              <a:endParaRPr lang="en-US" sz="1000" cap="all" dirty="0" smtClean="0">
                <a:solidFill>
                  <a:prstClr val="black"/>
                </a:solidFill>
              </a:endParaRPr>
            </a:p>
            <a:p>
              <a:r>
                <a:rPr lang="en-US" sz="1000" cap="all" dirty="0" smtClean="0">
                  <a:solidFill>
                    <a:prstClr val="black"/>
                  </a:solidFill>
                </a:rPr>
                <a:t>by </a:t>
              </a:r>
              <a:r>
                <a:rPr lang="en-US" sz="1000" cap="all" dirty="0">
                  <a:solidFill>
                    <a:prstClr val="black"/>
                  </a:solidFill>
                </a:rPr>
                <a:t>2020, eastern and southern Africa*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8400" y="5670000"/>
              <a:ext cx="885558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prstClr val="black"/>
                  </a:solidFill>
                </a:rPr>
                <a:t>Source: UNAIDS estimates on HIV resource availability, June 2017. Fast-Track update on investments needed in the AIDS response, </a:t>
              </a:r>
              <a:r>
                <a:rPr lang="en-US" sz="600" dirty="0" smtClean="0">
                  <a:solidFill>
                    <a:prstClr val="black"/>
                  </a:solidFill>
                </a:rPr>
                <a:t>2016–2030. Geneva</a:t>
              </a:r>
              <a:r>
                <a:rPr lang="en-US" sz="600" dirty="0">
                  <a:solidFill>
                    <a:prstClr val="black"/>
                  </a:solidFill>
                </a:rPr>
                <a:t>: UNAIDS; 2016. Financing the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response </a:t>
              </a:r>
              <a:r>
                <a:rPr lang="en-US" sz="600" dirty="0">
                  <a:solidFill>
                    <a:prstClr val="black"/>
                  </a:solidFill>
                </a:rPr>
                <a:t>to low- and middle-income countries: international assistance from donor governments in </a:t>
              </a:r>
              <a:r>
                <a:rPr lang="en-US" sz="600" dirty="0" smtClean="0">
                  <a:solidFill>
                    <a:prstClr val="black"/>
                  </a:solidFill>
                </a:rPr>
                <a:t>2016. The </a:t>
              </a:r>
              <a:r>
                <a:rPr lang="en-US" sz="600" dirty="0">
                  <a:solidFill>
                    <a:prstClr val="black"/>
                  </a:solidFill>
                </a:rPr>
                <a:t>Henry J. Kaiser Family Foundation and UNAIDS (in press). GAM/GARPR </a:t>
              </a:r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 smtClean="0">
                  <a:solidFill>
                    <a:prstClr val="black"/>
                  </a:solidFill>
                </a:rPr>
                <a:t>reports </a:t>
              </a:r>
              <a:r>
                <a:rPr lang="en-US" sz="600" dirty="0">
                  <a:solidFill>
                    <a:prstClr val="black"/>
                  </a:solidFill>
                </a:rPr>
                <a:t>(2005–2017). Philanthropic support to address HIV/AIDS in </a:t>
              </a:r>
              <a:r>
                <a:rPr lang="en-US" sz="600" dirty="0" smtClean="0">
                  <a:solidFill>
                    <a:prstClr val="black"/>
                  </a:solidFill>
                </a:rPr>
                <a:t>2015. Washington</a:t>
              </a:r>
              <a:r>
                <a:rPr lang="en-US" sz="600" dirty="0">
                  <a:solidFill>
                    <a:prstClr val="black"/>
                  </a:solidFill>
                </a:rPr>
                <a:t>, DC: Funders Concerned about AIDS; 2016</a:t>
              </a:r>
              <a:r>
                <a:rPr lang="en-US" sz="600" dirty="0" smtClean="0">
                  <a:solidFill>
                    <a:prstClr val="black"/>
                  </a:solidFill>
                </a:rPr>
                <a:t>.</a:t>
              </a:r>
            </a:p>
            <a:p>
              <a:endParaRPr lang="en-US" sz="600" dirty="0" smtClean="0">
                <a:solidFill>
                  <a:prstClr val="black"/>
                </a:solidFill>
              </a:endParaRPr>
            </a:p>
            <a:p>
              <a:r>
                <a:rPr lang="en-US" sz="600" dirty="0">
                  <a:solidFill>
                    <a:prstClr val="black"/>
                  </a:solidFill>
                </a:rPr>
                <a:t>*Estimates for low- and middle-income countries per 2015 World Bank income level classification. All figures are expressed in constant 2016 </a:t>
              </a:r>
              <a:r>
                <a:rPr lang="en-US" sz="600" dirty="0" smtClean="0">
                  <a:solidFill>
                    <a:prstClr val="black"/>
                  </a:solidFill>
                </a:rPr>
                <a:t>US dollars</a:t>
              </a:r>
              <a:r>
                <a:rPr lang="en-US" sz="600" dirty="0">
                  <a:solidFill>
                    <a:prstClr val="black"/>
                  </a:solidFill>
                </a:rPr>
                <a:t>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004" y="1052736"/>
              <a:ext cx="7892510" cy="3970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28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1000" cap="all" dirty="0">
            <a:solidFill>
              <a:prstClr val="black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sz="1000" b="1" dirty="0" smtClean="0"/>
        </a:defPPr>
      </a:lst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sz="1000" b="1" dirty="0" smtClean="0"/>
        </a:defPPr>
      </a:lstStyle>
    </a:spDef>
  </a:objectDefaults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sz="1000" b="1" dirty="0" smtClean="0"/>
        </a:defPPr>
      </a:lstStyle>
    </a:sp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sz="1000" b="1" dirty="0" smtClean="0"/>
        </a:defPPr>
      </a:lst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sz="1000" b="1" dirty="0" smtClean="0"/>
        </a:defPPr>
      </a:lstStyle>
    </a:spDef>
  </a:objectDefaults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sz="1000" b="1" dirty="0" smtClean="0"/>
        </a:defPPr>
      </a:lstStyle>
    </a:spDef>
  </a:objectDefaults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sz="1000" b="1" dirty="0" smtClean="0"/>
        </a:defPPr>
      </a:lstStyle>
    </a:sp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D090D37-7665-4BEC-9FD2-19990F45C63B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A796567-3D7E-4144-BCE2-D36437566A8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BDF9F09-1C67-411C-8390-69F45FDE68E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4672B0B-60DC-467C-91F0-BBC4CE3C937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E1AAE0A-8786-4129-8F63-6364D84FA54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CEE770C-6D29-4D6B-BA98-18455F742BA5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6C3AE64-3A65-496C-9A01-CDCAEF02489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27D04CAE-4E38-48CA-BC1E-C431E2367D1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01008649-C3F8-48E6-BE84-4178C35C743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3E74733-972D-4CD3-8F5C-248DF96D864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7773</TotalTime>
  <Words>4938</Words>
  <Application>Microsoft Office PowerPoint</Application>
  <PresentationFormat>35mm Slides</PresentationFormat>
  <Paragraphs>454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Default Design</vt:lpstr>
      <vt:lpstr>Office Theme</vt:lpstr>
      <vt:lpstr>4_Office Theme</vt:lpstr>
      <vt:lpstr>6_Office Theme</vt:lpstr>
      <vt:lpstr>3_Office Theme</vt:lpstr>
      <vt:lpstr>7_Office Theme</vt:lpstr>
      <vt:lpstr>8_Office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UNAIDS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Fadriquela, Efren</dc:creator>
  <cp:lastModifiedBy>Nathalie Gouiran</cp:lastModifiedBy>
  <cp:revision>450</cp:revision>
  <cp:lastPrinted>2017-07-03T13:06:20Z</cp:lastPrinted>
  <dcterms:created xsi:type="dcterms:W3CDTF">2011-11-02T09:59:30Z</dcterms:created>
  <dcterms:modified xsi:type="dcterms:W3CDTF">2017-08-23T12:22:01Z</dcterms:modified>
</cp:coreProperties>
</file>