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  <p:sldMasterId id="2147483772" r:id="rId12"/>
    <p:sldMasterId id="2147483832" r:id="rId13"/>
    <p:sldMasterId id="2147483892" r:id="rId14"/>
  </p:sldMasterIdLst>
  <p:notesMasterIdLst>
    <p:notesMasterId r:id="rId74"/>
  </p:notesMasterIdLst>
  <p:sldIdLst>
    <p:sldId id="429" r:id="rId15"/>
    <p:sldId id="430" r:id="rId16"/>
    <p:sldId id="576" r:id="rId17"/>
    <p:sldId id="577" r:id="rId18"/>
    <p:sldId id="578" r:id="rId19"/>
    <p:sldId id="574" r:id="rId20"/>
    <p:sldId id="570" r:id="rId21"/>
    <p:sldId id="295" r:id="rId22"/>
    <p:sldId id="433" r:id="rId23"/>
    <p:sldId id="272" r:id="rId24"/>
    <p:sldId id="434" r:id="rId25"/>
    <p:sldId id="281" r:id="rId26"/>
    <p:sldId id="435" r:id="rId27"/>
    <p:sldId id="436" r:id="rId28"/>
    <p:sldId id="437" r:id="rId29"/>
    <p:sldId id="438" r:id="rId30"/>
    <p:sldId id="439" r:id="rId31"/>
    <p:sldId id="300" r:id="rId32"/>
    <p:sldId id="440" r:id="rId33"/>
    <p:sldId id="394" r:id="rId34"/>
    <p:sldId id="441" r:id="rId35"/>
    <p:sldId id="442" r:id="rId36"/>
    <p:sldId id="443" r:id="rId37"/>
    <p:sldId id="444" r:id="rId38"/>
    <p:sldId id="445" r:id="rId39"/>
    <p:sldId id="446" r:id="rId40"/>
    <p:sldId id="497" r:id="rId41"/>
    <p:sldId id="447" r:id="rId42"/>
    <p:sldId id="448" r:id="rId43"/>
    <p:sldId id="498" r:id="rId44"/>
    <p:sldId id="449" r:id="rId45"/>
    <p:sldId id="450" r:id="rId46"/>
    <p:sldId id="499" r:id="rId47"/>
    <p:sldId id="500" r:id="rId48"/>
    <p:sldId id="452" r:id="rId49"/>
    <p:sldId id="453" r:id="rId50"/>
    <p:sldId id="501" r:id="rId51"/>
    <p:sldId id="454" r:id="rId52"/>
    <p:sldId id="455" r:id="rId53"/>
    <p:sldId id="517" r:id="rId54"/>
    <p:sldId id="326" r:id="rId55"/>
    <p:sldId id="456" r:id="rId56"/>
    <p:sldId id="395" r:id="rId57"/>
    <p:sldId id="502" r:id="rId58"/>
    <p:sldId id="503" r:id="rId59"/>
    <p:sldId id="504" r:id="rId60"/>
    <p:sldId id="457" r:id="rId61"/>
    <p:sldId id="505" r:id="rId62"/>
    <p:sldId id="506" r:id="rId63"/>
    <p:sldId id="327" r:id="rId64"/>
    <p:sldId id="507" r:id="rId65"/>
    <p:sldId id="508" r:id="rId66"/>
    <p:sldId id="515" r:id="rId67"/>
    <p:sldId id="410" r:id="rId68"/>
    <p:sldId id="510" r:id="rId69"/>
    <p:sldId id="511" r:id="rId70"/>
    <p:sldId id="512" r:id="rId71"/>
    <p:sldId id="516" r:id="rId72"/>
    <p:sldId id="514" r:id="rId73"/>
  </p:sldIdLst>
  <p:sldSz cx="10287000" cy="6858000" type="35mm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F5F5F5"/>
    <a:srgbClr val="F4F4F4"/>
    <a:srgbClr val="F2F2F2"/>
    <a:srgbClr val="F0F0F0"/>
    <a:srgbClr val="D8D5CF"/>
    <a:srgbClr val="70C8BE"/>
    <a:srgbClr val="FAFAFA"/>
    <a:srgbClr val="F15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157" autoAdjust="0"/>
    <p:restoredTop sz="94660"/>
  </p:normalViewPr>
  <p:slideViewPr>
    <p:cSldViewPr>
      <p:cViewPr varScale="1">
        <p:scale>
          <a:sx n="139" d="100"/>
          <a:sy n="139" d="100"/>
        </p:scale>
        <p:origin x="-1206" y="-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57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142D-4652-4010-A738-31F642784F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9600" y="746125"/>
            <a:ext cx="55895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5FE2-EDE9-49F5-A20A-547CEF403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1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6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1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35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9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4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93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8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8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3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5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9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14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09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91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2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9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3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165850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8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-trackcities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3860" y="1260000"/>
            <a:ext cx="6480000" cy="3307650"/>
            <a:chOff x="1903860" y="1260000"/>
            <a:chExt cx="6480000" cy="3307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860" y="1260000"/>
              <a:ext cx="6480000" cy="185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550" y="4320000"/>
              <a:ext cx="30099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09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6425" y="432000"/>
            <a:ext cx="9585325" cy="5692666"/>
            <a:chOff x="606425" y="432000"/>
            <a:chExt cx="9585325" cy="5692666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latin typeface="Arial Bold" panose="020B0704020202020204" pitchFamily="34" charset="0"/>
                  <a:cs typeface="Arial Bold" panose="020B0704020202020204" pitchFamily="34" charset="0"/>
                </a:rPr>
                <a:t>Decline in deaths sharpest in eastern </a:t>
              </a:r>
              <a:r>
                <a:rPr lang="en-US" sz="2200" cap="all" dirty="0" smtClean="0"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latin typeface="Arial Bold" panose="020B0704020202020204" pitchFamily="34" charset="0"/>
                  <a:cs typeface="Arial Bold" panose="020B0704020202020204" pitchFamily="34" charset="0"/>
                </a:rPr>
                <a:t>southern Africa</a:t>
              </a:r>
              <a:endParaRPr lang="en-US" altLang="en-US" sz="2200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80671" y="5580000"/>
              <a:ext cx="31566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/>
                <a:t>AIDS-related </a:t>
              </a:r>
              <a:r>
                <a:rPr lang="en-US" sz="1000" cap="all" dirty="0"/>
                <a:t>deaths, by region, 2000–2016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0671" y="5940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UNAIDS 2017 estimates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85" y="1388659"/>
              <a:ext cx="7895844" cy="4115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6425" y="432000"/>
            <a:ext cx="9585325" cy="5607332"/>
            <a:chOff x="606425" y="432000"/>
            <a:chExt cx="9585325" cy="5607332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REDUCTIONS IN NEW INFECTIONS ARE OFF TARGET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34000" y="5310000"/>
              <a:ext cx="46939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New </a:t>
              </a:r>
              <a:r>
                <a:rPr lang="en-US" sz="1000" cap="all" dirty="0">
                  <a:solidFill>
                    <a:prstClr val="black"/>
                  </a:solidFill>
                </a:rPr>
                <a:t>HIV infections, all ages, global, 1990–2016 and 2020 target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34000" y="5670000"/>
              <a:ext cx="3658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*The 2020 target is fewer than 500 000 new HIV infections, equivalent to a 75% reduction since 2010.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46" y="1269538"/>
              <a:ext cx="8019620" cy="3640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9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6425" y="432000"/>
            <a:ext cx="9585325" cy="5584666"/>
            <a:chOff x="606425" y="432000"/>
            <a:chExt cx="9585325" cy="5584666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latin typeface="Arial Bold" charset="0"/>
                </a:rPr>
                <a:t>DECLINES IN NEW INFECTIONS VARY BY AGE AND SEX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90103" y="5112000"/>
              <a:ext cx="4085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/>
                <a:t>New </a:t>
              </a:r>
              <a:r>
                <a:rPr lang="en-US" sz="1000" cap="all" dirty="0"/>
                <a:t>HIV </a:t>
              </a:r>
              <a:r>
                <a:rPr lang="en-US" sz="1000" cap="all" dirty="0" smtClean="0"/>
                <a:t>infections among </a:t>
              </a:r>
              <a:r>
                <a:rPr lang="en-US" sz="1000" cap="all" dirty="0"/>
                <a:t>children </a:t>
              </a:r>
              <a:r>
                <a:rPr lang="en-US" sz="1000" cap="all" dirty="0" smtClean="0"/>
                <a:t>(</a:t>
              </a:r>
              <a:r>
                <a:rPr lang="en-US" sz="1000" cap="all" dirty="0"/>
                <a:t>aged 0–14 </a:t>
              </a:r>
              <a:r>
                <a:rPr lang="en-US" sz="1000" cap="all" dirty="0" smtClean="0"/>
                <a:t>years) and </a:t>
              </a:r>
              <a:r>
                <a:rPr lang="en-US" sz="1000" cap="all" dirty="0"/>
                <a:t>coverage of </a:t>
              </a:r>
              <a:r>
                <a:rPr lang="en-US" sz="1000" cap="all" dirty="0" smtClean="0"/>
                <a:t>ANTIRETROVIRAL REGIMENS </a:t>
              </a:r>
              <a:r>
                <a:rPr lang="en-US" sz="1000" cap="all" dirty="0"/>
                <a:t>to prevent </a:t>
              </a:r>
              <a:r>
                <a:rPr lang="en-US" sz="1000" cap="all" dirty="0" smtClean="0"/>
                <a:t>mother-to-child transmission</a:t>
              </a:r>
              <a:r>
                <a:rPr lang="en-US" sz="1000" cap="all" dirty="0"/>
                <a:t>, </a:t>
              </a:r>
              <a:r>
                <a:rPr lang="en-US" sz="1000" cap="all" dirty="0" smtClean="0"/>
                <a:t>global</a:t>
              </a:r>
              <a:r>
                <a:rPr lang="en-US" sz="1000" cap="all" dirty="0"/>
                <a:t>, </a:t>
              </a:r>
              <a:r>
                <a:rPr lang="en-US" sz="1000" cap="all" dirty="0" smtClean="0"/>
                <a:t/>
              </a:r>
              <a:br>
                <a:rPr lang="en-US" sz="1000" cap="all" dirty="0" smtClean="0"/>
              </a:br>
              <a:r>
                <a:rPr lang="en-US" sz="1000" cap="all" dirty="0" smtClean="0"/>
                <a:t>2000–2016</a:t>
              </a:r>
              <a:endParaRPr lang="en-US" sz="1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90800" y="5832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UNAIDS 2017 estimates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85161" y="5112000"/>
              <a:ext cx="3430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/>
                <a:t>Figure </a:t>
              </a:r>
              <a:r>
                <a:rPr lang="en-US" sz="1000" cap="all" dirty="0" smtClean="0"/>
                <a:t>2.6</a:t>
              </a:r>
              <a:r>
                <a:rPr lang="en-US" sz="1000" cap="all" dirty="0"/>
                <a:t>. New HIV </a:t>
              </a:r>
              <a:r>
                <a:rPr lang="en-US" sz="1000" cap="all" dirty="0" smtClean="0"/>
                <a:t>infections, young </a:t>
              </a:r>
              <a:r>
                <a:rPr lang="en-US" sz="1000" cap="all" dirty="0"/>
                <a:t>people </a:t>
              </a:r>
              <a:endParaRPr lang="en-US" sz="1000" cap="all" dirty="0" smtClean="0"/>
            </a:p>
            <a:p>
              <a:r>
                <a:rPr lang="en-US" sz="1000" cap="all" dirty="0" smtClean="0"/>
                <a:t>(</a:t>
              </a:r>
              <a:r>
                <a:rPr lang="en-US" sz="1000" cap="all" dirty="0"/>
                <a:t>aged 15–24 years</a:t>
              </a:r>
              <a:r>
                <a:rPr lang="en-US" sz="1000" cap="all" dirty="0" smtClean="0"/>
                <a:t>), by </a:t>
              </a:r>
              <a:r>
                <a:rPr lang="en-US" sz="1000" cap="all" dirty="0"/>
                <a:t>sex, global, 1990–2016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41600" y="5832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UNAIDS 2017 estimates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40" y="1156495"/>
              <a:ext cx="8675556" cy="376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2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6425" y="432000"/>
            <a:ext cx="9585325" cy="5422666"/>
            <a:chOff x="606425" y="432000"/>
            <a:chExt cx="9585325" cy="5422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31" y="1369384"/>
              <a:ext cx="8457057" cy="3859816"/>
            </a:xfrm>
            <a:prstGeom prst="rect">
              <a:avLst/>
            </a:prstGeom>
          </p:spPr>
        </p:pic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ALARMING RISE IN NEW INFECTIONS IN EASTERN EUROPE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CENTRAL ASIA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99084" y="5343019"/>
              <a:ext cx="46939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New </a:t>
              </a:r>
              <a:r>
                <a:rPr lang="en-US" sz="1000" cap="all" dirty="0">
                  <a:solidFill>
                    <a:prstClr val="black"/>
                  </a:solidFill>
                </a:rPr>
                <a:t>HIV infections, all ages, global, 1990–2016 and 2020 target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99084" y="5670000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6425" y="432000"/>
            <a:ext cx="9585325" cy="5607332"/>
            <a:chOff x="606425" y="432000"/>
            <a:chExt cx="9585325" cy="5607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49" y="1389901"/>
              <a:ext cx="7820091" cy="3484198"/>
            </a:xfrm>
            <a:prstGeom prst="rect">
              <a:avLst/>
            </a:prstGeom>
          </p:spPr>
        </p:pic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KEY POPULATIONS ARE IMPORTANT IN ALL EPIDEMIC SETTINGS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40000" y="5220000"/>
              <a:ext cx="60077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by population,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global, sub-Saharan Africa and </a:t>
              </a:r>
              <a:r>
                <a:rPr lang="en-US" sz="1000" cap="all" dirty="0">
                  <a:solidFill>
                    <a:prstClr val="black"/>
                  </a:solidFill>
                </a:rPr>
                <a:t>countries outside of sub-Saharan Africa, 2015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0000" y="5670000"/>
              <a:ext cx="2683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*Only reflects Asia and the Pacific, Latin America and Caribbean regions.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0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6425" y="432000"/>
            <a:ext cx="9585325" cy="5517280"/>
            <a:chOff x="606425" y="432000"/>
            <a:chExt cx="9585325" cy="5517280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HIGH HIV PREVALENCE AMONG KEY POPULATIONS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8400" y="862887"/>
              <a:ext cx="52854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Female sex workers and the adult female population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36000" y="5437633"/>
              <a:ext cx="759214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prevalence among key populations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general population</a:t>
              </a:r>
              <a:r>
                <a:rPr lang="en-US" sz="1000" cap="all" dirty="0">
                  <a:solidFill>
                    <a:prstClr val="black"/>
                  </a:solidFill>
                </a:rPr>
                <a:t>, select countries,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2014–2016 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</a:t>
              </a:r>
              <a:r>
                <a:rPr lang="en-US" sz="7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3 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slides</a:t>
              </a:r>
              <a:r>
                <a:rPr lang="en-US" sz="7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sz="7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81" y="1416026"/>
              <a:ext cx="8377238" cy="36671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000" y="5764614"/>
              <a:ext cx="239360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 Global AIDS Monitoring,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8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6425" y="432000"/>
            <a:ext cx="9585325" cy="5517280"/>
            <a:chOff x="606425" y="432000"/>
            <a:chExt cx="9585325" cy="551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20" y="1287647"/>
              <a:ext cx="8405813" cy="4086225"/>
            </a:xfrm>
            <a:prstGeom prst="rect">
              <a:avLst/>
            </a:prstGeom>
          </p:spPr>
        </p:pic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HIGH HIV PREVALENCE AMONG KEY POPULATIONS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8400" y="862887"/>
              <a:ext cx="50449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People who inject drugs and the adult </a:t>
              </a:r>
              <a:r>
                <a:rPr lang="en-US" sz="1600" b="1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population</a:t>
              </a:r>
              <a:endParaRPr lang="en-US" sz="1600" b="1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36000" y="5437633"/>
              <a:ext cx="77348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prevalence among key populations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general population</a:t>
              </a:r>
              <a:r>
                <a:rPr lang="en-US" sz="1000" cap="all" dirty="0">
                  <a:solidFill>
                    <a:prstClr val="black"/>
                  </a:solidFill>
                </a:rPr>
                <a:t>, select countries,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2014–2016 </a:t>
              </a:r>
              <a:r>
                <a:rPr lang="en-US" sz="7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7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second 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3 slides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sz="7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6000" y="5764614"/>
              <a:ext cx="239360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 Global AIDS Monitoring,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6425" y="432000"/>
            <a:ext cx="9585325" cy="5517280"/>
            <a:chOff x="606425" y="432000"/>
            <a:chExt cx="9585325" cy="551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45" y="1201441"/>
              <a:ext cx="8377238" cy="4219575"/>
            </a:xfrm>
            <a:prstGeom prst="rect">
              <a:avLst/>
            </a:prstGeom>
          </p:spPr>
        </p:pic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HIGH HIV PREVALENCE AMONG KEY POPULATIONS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8400" y="862887"/>
              <a:ext cx="78309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Gay men and other men who have sex with men and the adult male population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36000" y="5437633"/>
              <a:ext cx="758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prevalence among key populations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general population</a:t>
              </a:r>
              <a:r>
                <a:rPr lang="en-US" sz="1000" cap="all" dirty="0">
                  <a:solidFill>
                    <a:prstClr val="black"/>
                  </a:solidFill>
                </a:rPr>
                <a:t>, select countries,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2014–2016 </a:t>
              </a:r>
              <a:r>
                <a:rPr lang="en-US" sz="7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7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3 slides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sz="7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6000" y="5764614"/>
              <a:ext cx="239360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 Global AIDS Monitoring,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3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0"/>
            <a:ext cx="10285200" cy="20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6425" y="432000"/>
            <a:ext cx="9585325" cy="5422666"/>
            <a:chOff x="606425" y="432000"/>
            <a:chExt cx="9585325" cy="5422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CLOSING IN ON A FAST-TRACK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30000" y="5400000"/>
              <a:ext cx="40639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PROGRESS </a:t>
              </a:r>
              <a:r>
                <a:rPr lang="en-US" sz="1000" cap="all" dirty="0">
                  <a:solidFill>
                    <a:prstClr val="black"/>
                  </a:solidFill>
                </a:rPr>
                <a:t>TOWARDS THE 90–90–90 targets, global, 2016</a:t>
              </a:r>
              <a:endParaRPr lang="en-US" sz="10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30000" y="5670000"/>
              <a:ext cx="291938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000" y="1710000"/>
              <a:ext cx="7200000" cy="294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0"/>
            <a:ext cx="10285200" cy="190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3" y="908720"/>
            <a:ext cx="7632848" cy="4250193"/>
          </a:xfrm>
          <a:prstGeom prst="rect">
            <a:avLst/>
          </a:prstGeom>
        </p:spPr>
      </p:pic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390972" y="432000"/>
            <a:ext cx="9585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cap="all" dirty="0">
                <a:latin typeface="Arial Bold" panose="020B0704020202020204" pitchFamily="34" charset="0"/>
                <a:cs typeface="Arial Bold" panose="020B0704020202020204" pitchFamily="34" charset="0"/>
              </a:rPr>
              <a:t>ACHIEVING THE 90–90–90 TARGETS, 2016</a:t>
            </a:r>
            <a:endParaRPr lang="en-US" altLang="en-US" sz="2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" y="5050965"/>
            <a:ext cx="6252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cap="all" dirty="0" smtClean="0"/>
              <a:t>Countries </a:t>
            </a:r>
            <a:r>
              <a:rPr lang="en-US" sz="1000" cap="all" dirty="0"/>
              <a:t>that have achieved the 90–90–90 targets or are near to achieving </a:t>
            </a:r>
            <a:r>
              <a:rPr lang="en-US" sz="1000" cap="all" dirty="0" err="1"/>
              <a:t>theM</a:t>
            </a:r>
            <a:r>
              <a:rPr lang="en-US" sz="1000" cap="all" dirty="0"/>
              <a:t>, </a:t>
            </a:r>
            <a:endParaRPr lang="en-US" sz="1000" cap="all" dirty="0" smtClean="0"/>
          </a:p>
          <a:p>
            <a:r>
              <a:rPr lang="en-US" sz="1000" cap="all" dirty="0" smtClean="0"/>
              <a:t>MOST </a:t>
            </a:r>
            <a:r>
              <a:rPr lang="en-US" sz="1000" cap="all" dirty="0"/>
              <a:t>RECENT COUNTRY DATA</a:t>
            </a:r>
            <a:r>
              <a:rPr lang="en-US" sz="1000" cap="all" baseline="30000" dirty="0" smtClean="0"/>
              <a:t>1,2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400" y="5446965"/>
            <a:ext cx="707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Source: UNAIDS special analysis, 2017; see annex on methods for more details</a:t>
            </a:r>
            <a:r>
              <a:rPr lang="en-US" sz="600" dirty="0" smtClean="0"/>
              <a:t>.</a:t>
            </a:r>
          </a:p>
          <a:p>
            <a:endParaRPr lang="en-US" sz="600" dirty="0" smtClean="0"/>
          </a:p>
          <a:p>
            <a:r>
              <a:rPr lang="en-US" sz="600" baseline="30000" dirty="0"/>
              <a:t>1</a:t>
            </a:r>
            <a:r>
              <a:rPr lang="en-US" sz="600" dirty="0"/>
              <a:t> Data are for 2016, except as follows: 2015: Bulgaria, Germany, Hungary, Netherlands, Sweden, Switzerland, United Kingdom. 2014: Belgium, Canada, Serbia, Spain. 2013: Austria, France. 2012: Italy.</a:t>
            </a:r>
          </a:p>
          <a:p>
            <a:r>
              <a:rPr lang="en-US" sz="600" baseline="30000" dirty="0"/>
              <a:t>2</a:t>
            </a:r>
            <a:r>
              <a:rPr lang="en-US" sz="600" dirty="0"/>
              <a:t> Estimates of people living with HIV are supplied by the country and not validated by UNAIDS: Austria, Belgium, Bulgaria, Canada, Denmark, France, Germany, Hungary, Iceland, Italy, </a:t>
            </a:r>
            <a:endParaRPr lang="en-US" sz="600" dirty="0" smtClean="0"/>
          </a:p>
          <a:p>
            <a:r>
              <a:rPr lang="en-US" sz="600" dirty="0" smtClean="0"/>
              <a:t>Luxembourg</a:t>
            </a:r>
            <a:r>
              <a:rPr lang="en-US" sz="600" dirty="0"/>
              <a:t>, Malta, Netherlands, Portugal, Singapore, Spain, Switzerland, and the United </a:t>
            </a:r>
            <a:r>
              <a:rPr lang="en-US" sz="600" dirty="0" smtClean="0"/>
              <a:t>Kingdom</a:t>
            </a:r>
          </a:p>
          <a:p>
            <a:r>
              <a:rPr lang="en-US" sz="600" baseline="30000" dirty="0" smtClean="0"/>
              <a:t>3</a:t>
            </a:r>
            <a:r>
              <a:rPr lang="en-US" sz="600" dirty="0" smtClean="0"/>
              <a:t> Estimates for citizens of the country only.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102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769332"/>
            <a:chOff x="390972" y="432000"/>
            <a:chExt cx="9585325" cy="5769332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CASCADE PROGRESS VARIES AMONG REGIONS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00" y="5040000"/>
              <a:ext cx="7007046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treatment coverage and 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load suppression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region,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Comparison of HIV testing and treatment cascades by region reveals different patterns of progress. Western and central Europe </a:t>
              </a:r>
              <a:r>
                <a:rPr lang="en-US" sz="800" dirty="0" smtClean="0">
                  <a:solidFill>
                    <a:prstClr val="black"/>
                  </a:solidFill>
                </a:rPr>
                <a:t>and North </a:t>
              </a:r>
              <a:r>
                <a:rPr lang="en-US" sz="800" dirty="0">
                  <a:solidFill>
                    <a:prstClr val="black"/>
                  </a:solidFill>
                </a:rPr>
                <a:t>America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are </a:t>
              </a:r>
              <a:r>
                <a:rPr lang="en-US" sz="800" dirty="0">
                  <a:solidFill>
                    <a:prstClr val="black"/>
                  </a:solidFill>
                </a:rPr>
                <a:t>approaching global targets. Latin America and eastern and southern Africa show high levels of achievement </a:t>
              </a:r>
              <a:r>
                <a:rPr lang="en-US" sz="800" dirty="0" smtClean="0">
                  <a:solidFill>
                    <a:prstClr val="black"/>
                  </a:solidFill>
                </a:rPr>
                <a:t>across the </a:t>
              </a:r>
              <a:r>
                <a:rPr lang="en-US" sz="800" dirty="0">
                  <a:solidFill>
                    <a:prstClr val="black"/>
                  </a:solidFill>
                </a:rPr>
                <a:t>cascade. Eastern Europe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and </a:t>
              </a:r>
              <a:r>
                <a:rPr lang="en-US" sz="800" dirty="0">
                  <a:solidFill>
                    <a:prstClr val="black"/>
                  </a:solidFill>
                </a:rPr>
                <a:t>central Asia, the Middle East and North Africa, and western and central Africa are clearly on track</a:t>
              </a:r>
              <a:r>
                <a:rPr lang="en-US" sz="800" dirty="0" smtClean="0">
                  <a:solidFill>
                    <a:prstClr val="black"/>
                  </a:solidFill>
                </a:rPr>
                <a:t>.</a:t>
              </a:r>
              <a:endParaRPr lang="en-GB" sz="800" cap="all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8400" y="5832000"/>
              <a:ext cx="3044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 </a:t>
              </a:r>
              <a:r>
                <a:rPr lang="en-US" sz="600" dirty="0">
                  <a:solidFill>
                    <a:prstClr val="black"/>
                  </a:solidFill>
                </a:rPr>
                <a:t>Cascade for the western and central Europe and North America region is for 2015.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170000"/>
              <a:ext cx="9000000" cy="28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000" y="4356000"/>
              <a:ext cx="8100000" cy="41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66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566666"/>
            <a:chOff x="390972" y="432000"/>
            <a:chExt cx="9585325" cy="5566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THE HIV TESTING AND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0000" y="5400000"/>
              <a:ext cx="47612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treatment coverage and 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load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suppression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global</a:t>
              </a:r>
              <a:r>
                <a:rPr lang="en-US" sz="1000" cap="all" dirty="0">
                  <a:solidFill>
                    <a:prstClr val="black"/>
                  </a:solidFill>
                </a:rPr>
                <a:t>, 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0000" y="581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00" y="1620000"/>
              <a:ext cx="7200000" cy="285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1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390972" y="432000"/>
            <a:ext cx="9585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cap="all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RETENTION RATES </a:t>
            </a:r>
            <a:r>
              <a: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SUPPORT </a:t>
            </a:r>
            <a:r>
              <a:rPr lang="en-US" sz="2200" cap="all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RATES </a:t>
            </a:r>
            <a:endParaRPr lang="en-US" sz="2200" cap="all" dirty="0" smtClean="0">
              <a:solidFill>
                <a:prstClr val="black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eaLnBrk="1" hangingPunct="1"/>
            <a:r>
              <a: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OF </a:t>
            </a:r>
            <a:r>
              <a:rPr lang="en-US" sz="2200" cap="all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VIRAL SUPPRESSION</a:t>
            </a:r>
            <a:endParaRPr lang="en-US" altLang="en-US" sz="2200" dirty="0">
              <a:solidFill>
                <a:prstClr val="black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719" y="5400000"/>
            <a:ext cx="5423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cap="all" dirty="0" smtClean="0">
                <a:solidFill>
                  <a:prstClr val="black"/>
                </a:solidFill>
              </a:rPr>
              <a:t>Percentage </a:t>
            </a:r>
            <a:r>
              <a:rPr lang="en-US" sz="1000" cap="all" dirty="0">
                <a:solidFill>
                  <a:prstClr val="black"/>
                </a:solidFill>
              </a:rPr>
              <a:t>of people living with HIV retained on treatment </a:t>
            </a:r>
            <a:r>
              <a:rPr lang="en-US" sz="1000" cap="all" dirty="0" smtClean="0">
                <a:solidFill>
                  <a:prstClr val="black"/>
                </a:solidFill>
              </a:rPr>
              <a:t>12 months </a:t>
            </a:r>
          </a:p>
          <a:p>
            <a:r>
              <a:rPr lang="en-US" sz="1000" cap="all" dirty="0" smtClean="0">
                <a:solidFill>
                  <a:prstClr val="black"/>
                </a:solidFill>
              </a:rPr>
              <a:t>after </a:t>
            </a:r>
            <a:r>
              <a:rPr lang="en-US" sz="1000" cap="all" dirty="0">
                <a:solidFill>
                  <a:prstClr val="black"/>
                </a:solidFill>
              </a:rPr>
              <a:t>initiation, by region, 2016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719" y="5850000"/>
            <a:ext cx="239360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Source: UNAIDS 2017 estimates. Global AIDS Monitoring, 2017.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4" y="1628800"/>
            <a:ext cx="7554278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390972" y="432000"/>
            <a:ext cx="9585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cap="all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 TRACK TO 30 MILLION PEOPLE ACCESSING TREATMENT</a:t>
            </a:r>
            <a:endParaRPr lang="en-US" altLang="en-US" sz="2200" dirty="0">
              <a:solidFill>
                <a:prstClr val="black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124" y="5400000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cap="all" dirty="0" smtClean="0">
                <a:solidFill>
                  <a:prstClr val="black"/>
                </a:solidFill>
              </a:rPr>
              <a:t>Number </a:t>
            </a:r>
            <a:r>
              <a:rPr lang="en-US" sz="1000" cap="all" dirty="0">
                <a:solidFill>
                  <a:prstClr val="black"/>
                </a:solidFill>
              </a:rPr>
              <a:t>of people living with HIV ON antiretroviral </a:t>
            </a:r>
            <a:r>
              <a:rPr lang="en-US" sz="1000" cap="all" dirty="0" smtClean="0">
                <a:solidFill>
                  <a:prstClr val="black"/>
                </a:solidFill>
              </a:rPr>
              <a:t>therapy, </a:t>
            </a:r>
          </a:p>
          <a:p>
            <a:r>
              <a:rPr lang="en-US" sz="1000" cap="all" dirty="0" smtClean="0">
                <a:solidFill>
                  <a:prstClr val="black"/>
                </a:solidFill>
              </a:rPr>
              <a:t>global</a:t>
            </a:r>
            <a:r>
              <a:rPr lang="en-US" sz="1000" cap="all" dirty="0">
                <a:solidFill>
                  <a:prstClr val="black"/>
                </a:solidFill>
              </a:rPr>
              <a:t>, 2000–2016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9124" y="5850000"/>
            <a:ext cx="239360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Source: UNAIDS 2017 estimates. Global AIDS Monitoring, 2017.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>
          <a:xfrm>
            <a:off x="1687116" y="1016958"/>
            <a:ext cx="6912864" cy="370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12" r="52996"/>
          <a:stretch/>
        </p:blipFill>
        <p:spPr>
          <a:xfrm>
            <a:off x="2011409" y="4653136"/>
            <a:ext cx="3636147" cy="5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566666"/>
            <a:chOff x="390972" y="432000"/>
            <a:chExt cx="9585325" cy="5566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REMARKABLE INCREASE IN KNOWLEDGE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STATUS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OVER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THE PAST DECADE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873" y="1219175"/>
              <a:ext cx="8220075" cy="4010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26000" y="5400000"/>
              <a:ext cx="6607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 among adults aged 15–49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years, eastern and southern Africa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western and central 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2007–2011, compared </a:t>
              </a:r>
              <a:r>
                <a:rPr lang="en-US" sz="1000" cap="all" dirty="0">
                  <a:solidFill>
                    <a:prstClr val="black"/>
                  </a:solidFill>
                </a:rPr>
                <a:t>to 2012–2016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6000" y="5814000"/>
              <a:ext cx="156324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566666"/>
            <a:chOff x="390972" y="432000"/>
            <a:chExt cx="9585325" cy="5566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ONE-YEAR GAINS ACROSS THE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436" y="1324837"/>
              <a:ext cx="8311528" cy="355100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98000" y="5400000"/>
              <a:ext cx="63497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global, 2015 and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98000" y="581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3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658999"/>
            <a:chOff x="390972" y="432000"/>
            <a:chExt cx="9585325" cy="5658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0" y="1412775"/>
              <a:ext cx="9508785" cy="3656265"/>
            </a:xfrm>
            <a:prstGeom prst="rect">
              <a:avLst/>
            </a:prstGeom>
          </p:spPr>
        </p:pic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PEOPLE INITIATING TREATMENT EARLIER, BUT MANY STILL START WITH ADVANCED DISEASE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2000" y="5400000"/>
              <a:ext cx="54264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TRENDS </a:t>
              </a:r>
              <a:r>
                <a:rPr lang="en-US" sz="1000" cap="all" dirty="0">
                  <a:solidFill>
                    <a:prstClr val="black"/>
                  </a:solidFill>
                </a:rPr>
                <a:t>IN MEDIAN CD4 T-CELL COUNT AT ANTIRETROVIRAL THERAPY INITIATION,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10 </a:t>
              </a:r>
              <a:r>
                <a:rPr lang="en-US" sz="1000" cap="all" dirty="0">
                  <a:solidFill>
                    <a:prstClr val="black"/>
                  </a:solidFill>
                </a:rPr>
                <a:t>COUNTRIES, 2004–2015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000" y="5814000"/>
              <a:ext cx="60869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Auld AF, </a:t>
              </a:r>
              <a:r>
                <a:rPr lang="en-US" sz="600" dirty="0" err="1">
                  <a:solidFill>
                    <a:prstClr val="black"/>
                  </a:solidFill>
                </a:rPr>
                <a:t>Shiraishi</a:t>
              </a:r>
              <a:r>
                <a:rPr lang="en-US" sz="600" dirty="0">
                  <a:solidFill>
                    <a:prstClr val="black"/>
                  </a:solidFill>
                </a:rPr>
                <a:t> RW, </a:t>
              </a:r>
              <a:r>
                <a:rPr lang="en-US" sz="600" dirty="0" err="1">
                  <a:solidFill>
                    <a:prstClr val="black"/>
                  </a:solidFill>
                </a:rPr>
                <a:t>Oboho</a:t>
              </a:r>
              <a:r>
                <a:rPr lang="en-US" sz="600" dirty="0">
                  <a:solidFill>
                    <a:prstClr val="black"/>
                  </a:solidFill>
                </a:rPr>
                <a:t> l et al. Trends in Prevalence of Advanced HIV Disease at Antiretroviral Therapy Enrollment—10 Countries, 2004–2015. MMWR </a:t>
              </a:r>
              <a:r>
                <a:rPr lang="en-US" sz="600" dirty="0" err="1">
                  <a:solidFill>
                    <a:prstClr val="black"/>
                  </a:solidFill>
                </a:rPr>
                <a:t>Morb</a:t>
              </a:r>
              <a:r>
                <a:rPr lang="en-US" sz="600" dirty="0">
                  <a:solidFill>
                    <a:prstClr val="black"/>
                  </a:solidFill>
                </a:rPr>
                <a:t>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Mortal </a:t>
              </a:r>
              <a:r>
                <a:rPr lang="en-US" sz="600" dirty="0" err="1">
                  <a:solidFill>
                    <a:prstClr val="black"/>
                  </a:solidFill>
                </a:rPr>
                <a:t>Wkly</a:t>
              </a:r>
              <a:r>
                <a:rPr lang="en-US" sz="600" dirty="0">
                  <a:solidFill>
                    <a:prstClr val="black"/>
                  </a:solidFill>
                </a:rPr>
                <a:t> Rep 2017;66:558–563. </a:t>
              </a:r>
              <a:r>
                <a:rPr lang="en-US" sz="600" dirty="0" err="1">
                  <a:solidFill>
                    <a:prstClr val="black"/>
                  </a:solidFill>
                </a:rPr>
                <a:t>doi</a:t>
              </a:r>
              <a:r>
                <a:rPr lang="en-US" sz="600" dirty="0">
                  <a:solidFill>
                    <a:prstClr val="black"/>
                  </a:solidFill>
                </a:rPr>
                <a:t>: http://dx.doi.org/10.15585/mmwr.mm6621a3.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566666"/>
            <a:chOff x="390972" y="432000"/>
            <a:chExt cx="9585325" cy="5566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BOTSWANA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THE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8000" y="5400000"/>
              <a:ext cx="51042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coverage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and viral 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Botswana,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88000" y="581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936" y="1451595"/>
              <a:ext cx="8289036" cy="3598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191825" cy="5395866"/>
            <a:chOff x="390972" y="432000"/>
            <a:chExt cx="9191825" cy="53958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20185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AMSTERDAM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2400" y="5229200"/>
              <a:ext cx="40094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TESTING AND TREATMENT CASCADE, AMSTERDAM, 2015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2400" y="5643200"/>
              <a:ext cx="153599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</a:t>
              </a:r>
              <a:r>
                <a:rPr lang="en-US" sz="600" dirty="0" err="1">
                  <a:solidFill>
                    <a:prstClr val="black"/>
                  </a:solidFill>
                </a:rPr>
                <a:t>Stichting</a:t>
              </a:r>
              <a:r>
                <a:rPr lang="en-US" sz="600" dirty="0">
                  <a:solidFill>
                    <a:prstClr val="black"/>
                  </a:solidFill>
                </a:rPr>
                <a:t> HIV Monitoring, 2017.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7560000" y="486000"/>
              <a:ext cx="2022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6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City case study</a:t>
              </a:r>
              <a:endParaRPr lang="en-US" altLang="en-US" sz="16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96" y="1628800"/>
              <a:ext cx="8856984" cy="243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6425" y="432000"/>
            <a:ext cx="9585325" cy="5394221"/>
            <a:chOff x="606425" y="432000"/>
            <a:chExt cx="9585325" cy="5394221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EMPHASIZING VIRAL SUPPRESSION AMONG PEOPLE </a:t>
              </a:r>
              <a:endParaRPr lang="en-US" altLang="en-US" sz="2200" dirty="0" smtClean="0">
                <a:solidFill>
                  <a:prstClr val="black"/>
                </a:solidFill>
                <a:latin typeface="Arial Bold" charset="0"/>
              </a:endParaRPr>
            </a:p>
            <a:p>
              <a:pPr eaLnBrk="1" hangingPunct="1"/>
              <a:r>
                <a:rPr lang="en-US" altLang="en-US" sz="2200" dirty="0" smtClean="0">
                  <a:solidFill>
                    <a:prstClr val="black"/>
                  </a:solidFill>
                  <a:latin typeface="Arial Bold" charset="0"/>
                </a:rPr>
                <a:t>LIVING </a:t>
              </a:r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WITH HIV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64000" y="5580000"/>
              <a:ext cx="2303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The </a:t>
              </a:r>
              <a:r>
                <a:rPr lang="en-US" sz="1000" cap="all" dirty="0">
                  <a:solidFill>
                    <a:prstClr val="black"/>
                  </a:solidFill>
                </a:rPr>
                <a:t>90–90–90 targets FOR 2020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00" y="1800000"/>
              <a:ext cx="6707542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EARLY INFANT DIAGNOSIS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70000" y="5256000"/>
              <a:ext cx="70158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HIV-exposed infants who have been diagnosed within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two </a:t>
              </a:r>
              <a:r>
                <a:rPr lang="en-US" sz="1000" cap="all" dirty="0">
                  <a:solidFill>
                    <a:prstClr val="black"/>
                  </a:solidFill>
                </a:rPr>
                <a:t>months of birth, 21 high-burden countries, 2013 and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0000" y="5670000"/>
              <a:ext cx="241444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Global AIDS Monitoring, 2017; UNAIDS 2017 estimates.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48" y="1006960"/>
              <a:ext cx="7895844" cy="4078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9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SLOWING SCALE-UP OF PAEDIATRIC TREATMENT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256000"/>
              <a:ext cx="5616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children aged 0–14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accessing 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therapy, global, 2000–2016 plus 2018 target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012" y="5670000"/>
              <a:ext cx="241444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 Global AIDS Monitoring, 2017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" y="1583209"/>
              <a:ext cx="8743950" cy="3168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61332"/>
            <a:chOff x="390972" y="432000"/>
            <a:chExt cx="9585325" cy="5661332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LARGER GAPS FOR YOUNG PEOPLE ACROSS THE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0000" y="5310000"/>
              <a:ext cx="64937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treatment coverage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viral load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suppression, Malawi, Zambia and Zimbabwe,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AGE, 2015–2016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0000" y="5724000"/>
              <a:ext cx="6590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Malawi population-based HIV impact assessment (MPHIA), 2015–2016. Summary sheet: preliminary findings. New York: PHIA </a:t>
              </a:r>
              <a:r>
                <a:rPr lang="en-US" sz="600" dirty="0" smtClean="0">
                  <a:solidFill>
                    <a:prstClr val="black"/>
                  </a:solidFill>
                </a:rPr>
                <a:t>Project; December </a:t>
              </a:r>
              <a:r>
                <a:rPr lang="en-US" sz="600" dirty="0">
                  <a:solidFill>
                    <a:prstClr val="black"/>
                  </a:solidFill>
                </a:rPr>
                <a:t>2016. Zambia population-based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HIV </a:t>
              </a:r>
              <a:r>
                <a:rPr lang="en-US" sz="600" dirty="0">
                  <a:solidFill>
                    <a:prstClr val="black"/>
                  </a:solidFill>
                </a:rPr>
                <a:t>impact assessment (ZAMPHIA), 2015–2016. Summary sheet: preliminary findings. New York: </a:t>
              </a:r>
              <a:r>
                <a:rPr lang="en-US" sz="600" dirty="0" smtClean="0">
                  <a:solidFill>
                    <a:prstClr val="black"/>
                  </a:solidFill>
                </a:rPr>
                <a:t>PHIA Project</a:t>
              </a:r>
              <a:r>
                <a:rPr lang="en-US" sz="600" dirty="0">
                  <a:solidFill>
                    <a:prstClr val="black"/>
                  </a:solidFill>
                </a:rPr>
                <a:t>; December 2016. Zimbabwe population-based HIV impact assessment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(ZIMPHIA</a:t>
              </a:r>
              <a:r>
                <a:rPr lang="en-US" sz="600" dirty="0">
                  <a:solidFill>
                    <a:prstClr val="black"/>
                  </a:solidFill>
                </a:rPr>
                <a:t>), 2015–2016. Summary sheet: preliminary findings. New </a:t>
              </a:r>
              <a:r>
                <a:rPr lang="en-US" sz="600" dirty="0" smtClean="0">
                  <a:solidFill>
                    <a:prstClr val="black"/>
                  </a:solidFill>
                </a:rPr>
                <a:t>York: PHIA </a:t>
              </a:r>
              <a:r>
                <a:rPr lang="en-US" sz="600" dirty="0">
                  <a:solidFill>
                    <a:prstClr val="black"/>
                  </a:solidFill>
                </a:rPr>
                <a:t>Project; December 2016.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1323674"/>
              <a:ext cx="8718138" cy="364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53665"/>
            <a:chOff x="390972" y="432000"/>
            <a:chExt cx="9585325" cy="5753665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0" defTabSz="914400"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LOWER AWARENESS OF HIV STATUS AMONG YOUNG PEOPLE LIVING WITH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16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6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6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/>
                </a:solidFill>
                <a:latin typeface="Arial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0000" y="5310000"/>
              <a:ext cx="65657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HPTN </a:t>
              </a:r>
              <a:r>
                <a:rPr lang="en-US" sz="1000" cap="all" dirty="0">
                  <a:solidFill>
                    <a:prstClr val="black"/>
                  </a:solidFill>
                </a:rPr>
                <a:t>071 (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PopART</a:t>
              </a:r>
              <a:r>
                <a:rPr lang="en-US" sz="1000" cap="all" dirty="0">
                  <a:solidFill>
                    <a:prstClr val="black"/>
                  </a:solidFill>
                </a:rPr>
                <a:t>) trial: Knowledge of HIV status among men and women living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cap="all" dirty="0">
                  <a:solidFill>
                    <a:prstClr val="black"/>
                  </a:solidFill>
                </a:rPr>
                <a:t>HIV, by age, before community-based services, Zambia, November 2013 to June 2015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0000" y="5724000"/>
              <a:ext cx="6441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Hayes R, Floyd S, </a:t>
              </a:r>
              <a:r>
                <a:rPr lang="en-US" sz="600" dirty="0" err="1">
                  <a:solidFill>
                    <a:prstClr val="black"/>
                  </a:solidFill>
                </a:rPr>
                <a:t>Schapp</a:t>
              </a:r>
              <a:r>
                <a:rPr lang="en-US" sz="600" dirty="0">
                  <a:solidFill>
                    <a:prstClr val="black"/>
                  </a:solidFill>
                </a:rPr>
                <a:t> A, </a:t>
              </a:r>
              <a:r>
                <a:rPr lang="en-US" sz="600" dirty="0" err="1">
                  <a:solidFill>
                    <a:prstClr val="black"/>
                  </a:solidFill>
                </a:rPr>
                <a:t>Shanaube</a:t>
              </a:r>
              <a:r>
                <a:rPr lang="en-US" sz="600" dirty="0">
                  <a:solidFill>
                    <a:prstClr val="black"/>
                  </a:solidFill>
                </a:rPr>
                <a:t> K, Bock P, </a:t>
              </a:r>
              <a:r>
                <a:rPr lang="en-US" sz="600" dirty="0" err="1">
                  <a:solidFill>
                    <a:prstClr val="black"/>
                  </a:solidFill>
                </a:rPr>
                <a:t>Sabapathy</a:t>
              </a:r>
              <a:r>
                <a:rPr lang="en-US" sz="600" dirty="0">
                  <a:solidFill>
                    <a:prstClr val="black"/>
                  </a:solidFill>
                </a:rPr>
                <a:t> K et al. A universal testing and treatment intervention to improve HIV control: one-year results from intervention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communities </a:t>
              </a:r>
              <a:r>
                <a:rPr lang="en-US" sz="600" dirty="0">
                  <a:solidFill>
                    <a:prstClr val="black"/>
                  </a:solidFill>
                </a:rPr>
                <a:t>i</a:t>
              </a:r>
              <a:r>
                <a:rPr lang="en-US" sz="600" dirty="0" smtClean="0">
                  <a:solidFill>
                    <a:prstClr val="black"/>
                  </a:solidFill>
                </a:rPr>
                <a:t>n </a:t>
              </a:r>
              <a:r>
                <a:rPr lang="en-US" sz="600" dirty="0">
                  <a:solidFill>
                    <a:prstClr val="black"/>
                  </a:solidFill>
                </a:rPr>
                <a:t>Zambia in the HPTN 071 (</a:t>
              </a:r>
              <a:r>
                <a:rPr lang="en-US" sz="600" dirty="0" err="1">
                  <a:solidFill>
                    <a:prstClr val="black"/>
                  </a:solidFill>
                </a:rPr>
                <a:t>PopART</a:t>
              </a:r>
              <a:r>
                <a:rPr lang="en-US" sz="600" dirty="0">
                  <a:solidFill>
                    <a:prstClr val="black"/>
                  </a:solidFill>
                </a:rPr>
                <a:t>) cluster-</a:t>
              </a:r>
              <a:r>
                <a:rPr lang="en-US" sz="600" dirty="0" err="1">
                  <a:solidFill>
                    <a:prstClr val="black"/>
                  </a:solidFill>
                </a:rPr>
                <a:t>randomised</a:t>
              </a:r>
              <a:r>
                <a:rPr lang="en-US" sz="600" dirty="0">
                  <a:solidFill>
                    <a:prstClr val="black"/>
                  </a:solidFill>
                </a:rPr>
                <a:t> trial. </a:t>
              </a:r>
              <a:r>
                <a:rPr lang="en-US" sz="600" dirty="0" err="1">
                  <a:solidFill>
                    <a:prstClr val="black"/>
                  </a:solidFill>
                </a:rPr>
                <a:t>PLoS</a:t>
              </a:r>
              <a:r>
                <a:rPr lang="en-US" sz="600" dirty="0">
                  <a:solidFill>
                    <a:prstClr val="black"/>
                  </a:solidFill>
                </a:rPr>
                <a:t> Med. 2017;15(5):e1002292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Data are extrapolated to the total adult population.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28" y="1351721"/>
              <a:ext cx="7257669" cy="3702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0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58999"/>
            <a:chOff x="390972" y="432000"/>
            <a:chExt cx="9585325" cy="5658999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LOWER AWARENESS OF HIV STATUS AMONG YOUNG PEOPLE LIVING WITH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16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6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6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6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/>
                </a:solidFill>
                <a:latin typeface="+mn-lt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0000" y="5400000"/>
              <a:ext cx="70158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90–90–90 </a:t>
              </a:r>
              <a:r>
                <a:rPr lang="en-US" sz="1000" cap="all" dirty="0">
                  <a:solidFill>
                    <a:prstClr val="black"/>
                  </a:solidFill>
                </a:rPr>
                <a:t>at baseline among people living with HIV aged 15 years and older,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age, 16 communities in rural Kenya and Uganda, June 2013 to June 2014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0000" y="5814000"/>
              <a:ext cx="62728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Petersen M, </a:t>
              </a:r>
              <a:r>
                <a:rPr lang="en-US" sz="600" dirty="0" err="1">
                  <a:solidFill>
                    <a:prstClr val="black"/>
                  </a:solidFill>
                </a:rPr>
                <a:t>Balzer</a:t>
              </a:r>
              <a:r>
                <a:rPr lang="en-US" sz="600" dirty="0">
                  <a:solidFill>
                    <a:prstClr val="black"/>
                  </a:solidFill>
                </a:rPr>
                <a:t> L, </a:t>
              </a:r>
              <a:r>
                <a:rPr lang="en-US" sz="600" dirty="0" err="1">
                  <a:solidFill>
                    <a:prstClr val="black"/>
                  </a:solidFill>
                </a:rPr>
                <a:t>Kwarsiima</a:t>
              </a:r>
              <a:r>
                <a:rPr lang="en-US" sz="600" dirty="0">
                  <a:solidFill>
                    <a:prstClr val="black"/>
                  </a:solidFill>
                </a:rPr>
                <a:t> D, Sang N, </a:t>
              </a:r>
              <a:r>
                <a:rPr lang="en-US" sz="600" dirty="0" err="1">
                  <a:solidFill>
                    <a:prstClr val="black"/>
                  </a:solidFill>
                </a:rPr>
                <a:t>Chamie</a:t>
              </a:r>
              <a:r>
                <a:rPr lang="en-US" sz="600" dirty="0">
                  <a:solidFill>
                    <a:prstClr val="black"/>
                  </a:solidFill>
                </a:rPr>
                <a:t> G, </a:t>
              </a:r>
              <a:r>
                <a:rPr lang="en-US" sz="600" dirty="0" err="1">
                  <a:solidFill>
                    <a:prstClr val="black"/>
                  </a:solidFill>
                </a:rPr>
                <a:t>Ayieko</a:t>
              </a:r>
              <a:r>
                <a:rPr lang="en-US" sz="600" dirty="0">
                  <a:solidFill>
                    <a:prstClr val="black"/>
                  </a:solidFill>
                </a:rPr>
                <a:t> J et al. Association of </a:t>
              </a:r>
              <a:r>
                <a:rPr lang="en-US" sz="600" dirty="0" smtClean="0">
                  <a:solidFill>
                    <a:prstClr val="black"/>
                  </a:solidFill>
                </a:rPr>
                <a:t>implementation of </a:t>
              </a:r>
              <a:r>
                <a:rPr lang="en-US" sz="600" dirty="0">
                  <a:solidFill>
                    <a:prstClr val="black"/>
                  </a:solidFill>
                </a:rPr>
                <a:t>a universal testing and treatment intervention with HIV diagnosis,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receipt </a:t>
              </a:r>
              <a:r>
                <a:rPr lang="en-US" sz="600" dirty="0">
                  <a:solidFill>
                    <a:prstClr val="black"/>
                  </a:solidFill>
                </a:rPr>
                <a:t>of antiretroviral therapy, and viral suppression in East Africa. JAMA. 2017;317(21):2196–2206.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1440000"/>
              <a:ext cx="6832726" cy="3834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584666"/>
            <a:chOff x="390972" y="432000"/>
            <a:chExt cx="9585325" cy="5584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TREATMENT COVERAGE LOWER AMONG MEN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1105348"/>
              <a:ext cx="9057704" cy="401193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51012" y="5400000"/>
              <a:ext cx="5896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among adults living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with HIV 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, by sex, by region,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012" y="5832000"/>
              <a:ext cx="239360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Global AIDS Monitoring, 2017. UNAIDS 2017 estimates.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697332"/>
            <a:chOff x="390972" y="432000"/>
            <a:chExt cx="9585325" cy="5697332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MEN LESS LIKELY THAN WOMEN TO HAVE SUPPRESSED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VIRAL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LOADS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310000"/>
              <a:ext cx="54681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adults (aged 15–59 years) living with HIV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who are </a:t>
              </a:r>
              <a:r>
                <a:rPr lang="en-US" sz="1000" cap="all" dirty="0">
                  <a:solidFill>
                    <a:prstClr val="black"/>
                  </a:solidFill>
                </a:rPr>
                <a:t>virally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suppressed</a:t>
              </a:r>
              <a:r>
                <a:rPr lang="en-US" sz="1000" cap="all" dirty="0">
                  <a:solidFill>
                    <a:prstClr val="black"/>
                  </a:solidFill>
                </a:rPr>
                <a:t>, by sex, Malawi, Zambia and Zimbabwe, 2015–2016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012" y="5760000"/>
              <a:ext cx="6590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Malawi population-based HIV impact assessment (MPHIA), 2015–2016. Summary sheet: preliminary findings. New York: PHIA </a:t>
              </a:r>
              <a:r>
                <a:rPr lang="en-US" sz="600" dirty="0" smtClean="0">
                  <a:solidFill>
                    <a:prstClr val="black"/>
                  </a:solidFill>
                </a:rPr>
                <a:t>Project; December </a:t>
              </a:r>
              <a:r>
                <a:rPr lang="en-US" sz="600" dirty="0">
                  <a:solidFill>
                    <a:prstClr val="black"/>
                  </a:solidFill>
                </a:rPr>
                <a:t>2016. Zambia population-based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HIV </a:t>
              </a:r>
              <a:r>
                <a:rPr lang="en-US" sz="600" dirty="0">
                  <a:solidFill>
                    <a:prstClr val="black"/>
                  </a:solidFill>
                </a:rPr>
                <a:t>impact assessment (ZAMPHIA), 2015–2016. Summary sheet: preliminary findings. New York: </a:t>
              </a:r>
              <a:r>
                <a:rPr lang="en-US" sz="600" dirty="0" smtClean="0">
                  <a:solidFill>
                    <a:prstClr val="black"/>
                  </a:solidFill>
                </a:rPr>
                <a:t>PHIA Project</a:t>
              </a:r>
              <a:r>
                <a:rPr lang="en-US" sz="600" dirty="0">
                  <a:solidFill>
                    <a:prstClr val="black"/>
                  </a:solidFill>
                </a:rPr>
                <a:t>; December 2016. Zimbabwe population-based HIV impact assessment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(ZIMPHIA</a:t>
              </a:r>
              <a:r>
                <a:rPr lang="en-US" sz="600" dirty="0">
                  <a:solidFill>
                    <a:prstClr val="black"/>
                  </a:solidFill>
                </a:rPr>
                <a:t>), 2015–2016. Summary sheet: preliminary findings. New </a:t>
              </a:r>
              <a:r>
                <a:rPr lang="en-US" sz="600" dirty="0" smtClean="0">
                  <a:solidFill>
                    <a:prstClr val="black"/>
                  </a:solidFill>
                </a:rPr>
                <a:t>York: PHIA </a:t>
              </a:r>
              <a:r>
                <a:rPr lang="en-US" sz="600" dirty="0">
                  <a:solidFill>
                    <a:prstClr val="black"/>
                  </a:solidFill>
                </a:rPr>
                <a:t>Project; December 2016.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1" y="1276731"/>
              <a:ext cx="7776864" cy="383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512666"/>
            <a:chOff x="390972" y="432000"/>
            <a:chExt cx="9585325" cy="5512666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CRIMINALIZATION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KEY POPULATIONS IS A BARRIER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TO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TREATMENT SERVICES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310000"/>
              <a:ext cx="56653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Countries </a:t>
              </a:r>
              <a:r>
                <a:rPr lang="en-US" sz="1000" cap="all" dirty="0">
                  <a:solidFill>
                    <a:prstClr val="black"/>
                  </a:solidFill>
                </a:rPr>
                <a:t>with laws that criminalize some aspects of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sex work</a:t>
              </a:r>
              <a:r>
                <a:rPr lang="en-US" sz="1000" cap="all" dirty="0">
                  <a:solidFill>
                    <a:prstClr val="black"/>
                  </a:solidFill>
                </a:rPr>
                <a:t>, same-sex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sexual </a:t>
              </a:r>
              <a:r>
                <a:rPr lang="en-US" sz="1000" cap="all" dirty="0">
                  <a:solidFill>
                    <a:prstClr val="black"/>
                  </a:solidFill>
                </a:rPr>
                <a:t>relations or the possession or use of drugs,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012" y="5760000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36" y="1484784"/>
              <a:ext cx="5952458" cy="353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8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2400" y="432000"/>
            <a:ext cx="8804829" cy="6174644"/>
            <a:chOff x="392400" y="432000"/>
            <a:chExt cx="8804829" cy="6174644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392400" y="432000"/>
              <a:ext cx="68820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ALARMING GAPS IN THE 90–90–90 CONTINUUM 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AMONG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KEY POPULATIONS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44000" y="5940000"/>
              <a:ext cx="54938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90–90–90 </a:t>
              </a:r>
              <a:r>
                <a:rPr lang="en-US" sz="1000" cap="all" dirty="0">
                  <a:solidFill>
                    <a:prstClr val="black"/>
                  </a:solidFill>
                </a:rPr>
                <a:t>among key populations in India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THE RUSSIAN FEDERATION</a:t>
              </a:r>
              <a:r>
                <a:rPr lang="en-US" sz="1000" cap="all" dirty="0">
                  <a:solidFill>
                    <a:prstClr val="black"/>
                  </a:solidFill>
                </a:rPr>
                <a:t>, 2013.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4000" y="6237312"/>
              <a:ext cx="7720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Mehta SH, Lucas GM, Solomon S, </a:t>
              </a:r>
              <a:r>
                <a:rPr lang="en-US" sz="600" dirty="0" err="1">
                  <a:solidFill>
                    <a:prstClr val="black"/>
                  </a:solidFill>
                </a:rPr>
                <a:t>Srikrishnan</a:t>
              </a:r>
              <a:r>
                <a:rPr lang="en-US" sz="600" dirty="0">
                  <a:solidFill>
                    <a:prstClr val="black"/>
                  </a:solidFill>
                </a:rPr>
                <a:t> AK, McFall AM, </a:t>
              </a:r>
              <a:r>
                <a:rPr lang="en-US" sz="600" dirty="0" err="1">
                  <a:solidFill>
                    <a:prstClr val="black"/>
                  </a:solidFill>
                </a:rPr>
                <a:t>Dhingra</a:t>
              </a:r>
              <a:r>
                <a:rPr lang="en-US" sz="600" dirty="0">
                  <a:solidFill>
                    <a:prstClr val="black"/>
                  </a:solidFill>
                </a:rPr>
                <a:t> N et al. HIV care continuum among men who have sex with </a:t>
              </a:r>
              <a:r>
                <a:rPr lang="en-US" sz="600" dirty="0" smtClean="0">
                  <a:solidFill>
                    <a:prstClr val="black"/>
                  </a:solidFill>
                </a:rPr>
                <a:t>men and </a:t>
              </a:r>
              <a:r>
                <a:rPr lang="en-US" sz="600" dirty="0">
                  <a:solidFill>
                    <a:prstClr val="black"/>
                  </a:solidFill>
                </a:rPr>
                <a:t>persons who inject drugs in India: barriers to successful engagement.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err="1" smtClean="0">
                  <a:solidFill>
                    <a:prstClr val="black"/>
                  </a:solidFill>
                </a:rPr>
                <a:t>Clin</a:t>
              </a:r>
              <a:r>
                <a:rPr lang="en-US" sz="600" dirty="0" smtClean="0">
                  <a:solidFill>
                    <a:prstClr val="black"/>
                  </a:solidFill>
                </a:rPr>
                <a:t> </a:t>
              </a:r>
              <a:r>
                <a:rPr lang="en-US" sz="600" dirty="0">
                  <a:solidFill>
                    <a:prstClr val="black"/>
                  </a:solidFill>
                </a:rPr>
                <a:t>Infect Dis. 2015 Dec 1;61(11):1732–41. </a:t>
              </a:r>
              <a:r>
                <a:rPr lang="en-US" sz="600" dirty="0" err="1" smtClean="0">
                  <a:solidFill>
                    <a:prstClr val="black"/>
                  </a:solidFill>
                </a:rPr>
                <a:t>Wirtz</a:t>
              </a:r>
              <a:r>
                <a:rPr lang="en-US" sz="600" dirty="0" smtClean="0">
                  <a:solidFill>
                    <a:prstClr val="black"/>
                  </a:solidFill>
                </a:rPr>
                <a:t> </a:t>
              </a:r>
              <a:r>
                <a:rPr lang="en-US" sz="600" dirty="0">
                  <a:solidFill>
                    <a:prstClr val="black"/>
                  </a:solidFill>
                </a:rPr>
                <a:t>A, </a:t>
              </a:r>
              <a:r>
                <a:rPr lang="en-US" sz="600" dirty="0" err="1">
                  <a:solidFill>
                    <a:prstClr val="black"/>
                  </a:solidFill>
                </a:rPr>
                <a:t>Zelaya</a:t>
              </a:r>
              <a:r>
                <a:rPr lang="en-US" sz="600" dirty="0">
                  <a:solidFill>
                    <a:prstClr val="black"/>
                  </a:solidFill>
                </a:rPr>
                <a:t> C, </a:t>
              </a:r>
              <a:r>
                <a:rPr lang="en-US" sz="600" dirty="0" err="1">
                  <a:solidFill>
                    <a:prstClr val="black"/>
                  </a:solidFill>
                </a:rPr>
                <a:t>Latkin</a:t>
              </a:r>
              <a:r>
                <a:rPr lang="en-US" sz="600" dirty="0">
                  <a:solidFill>
                    <a:prstClr val="black"/>
                  </a:solidFill>
                </a:rPr>
                <a:t> </a:t>
              </a:r>
              <a:r>
                <a:rPr lang="en-US" sz="600" dirty="0" smtClean="0">
                  <a:solidFill>
                    <a:prstClr val="black"/>
                  </a:solidFill>
                </a:rPr>
                <a:t>C, </a:t>
              </a:r>
              <a:r>
                <a:rPr lang="en-US" sz="600" dirty="0" err="1" smtClean="0">
                  <a:solidFill>
                    <a:prstClr val="black"/>
                  </a:solidFill>
                </a:rPr>
                <a:t>Peryshkina</a:t>
              </a:r>
              <a:r>
                <a:rPr lang="en-US" sz="600" dirty="0" smtClean="0">
                  <a:solidFill>
                    <a:prstClr val="black"/>
                  </a:solidFill>
                </a:rPr>
                <a:t> </a:t>
              </a:r>
              <a:r>
                <a:rPr lang="en-US" sz="600" dirty="0">
                  <a:solidFill>
                    <a:prstClr val="black"/>
                  </a:solidFill>
                </a:rPr>
                <a:t>A, </a:t>
              </a:r>
              <a:r>
                <a:rPr lang="en-US" sz="600" dirty="0" err="1">
                  <a:solidFill>
                    <a:prstClr val="black"/>
                  </a:solidFill>
                </a:rPr>
                <a:t>Galai</a:t>
              </a:r>
              <a:r>
                <a:rPr lang="en-US" sz="600" dirty="0">
                  <a:solidFill>
                    <a:prstClr val="black"/>
                  </a:solidFill>
                </a:rPr>
                <a:t> N, </a:t>
              </a:r>
              <a:r>
                <a:rPr lang="en-US" sz="600" dirty="0" err="1">
                  <a:solidFill>
                    <a:prstClr val="black"/>
                  </a:solidFill>
                </a:rPr>
                <a:t>Mogilnyi</a:t>
              </a:r>
              <a:r>
                <a:rPr lang="en-US" sz="600" dirty="0">
                  <a:solidFill>
                    <a:prstClr val="black"/>
                  </a:solidFill>
                </a:rPr>
                <a:t> V et al. The HIV care continuum among men who have sex with men in Moscow, Russia: a cross-sectional study </a:t>
              </a:r>
              <a:r>
                <a:rPr lang="en-US" sz="600" dirty="0" smtClean="0">
                  <a:solidFill>
                    <a:prstClr val="black"/>
                  </a:solidFill>
                </a:rPr>
                <a:t>of </a:t>
              </a: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infection </a:t>
              </a:r>
              <a:r>
                <a:rPr lang="en-US" sz="600" dirty="0">
                  <a:solidFill>
                    <a:prstClr val="black"/>
                  </a:solidFill>
                </a:rPr>
                <a:t>awareness and engagement in care. Sexually </a:t>
              </a:r>
              <a:r>
                <a:rPr lang="en-US" sz="600" dirty="0" err="1">
                  <a:solidFill>
                    <a:prstClr val="black"/>
                  </a:solidFill>
                </a:rPr>
                <a:t>Transm</a:t>
              </a:r>
              <a:r>
                <a:rPr lang="en-US" sz="600" dirty="0">
                  <a:solidFill>
                    <a:prstClr val="black"/>
                  </a:solidFill>
                </a:rPr>
                <a:t> Infect. 2016;92(2):161–167. </a:t>
              </a:r>
              <a:r>
                <a:rPr lang="en-US" sz="600" dirty="0" smtClean="0">
                  <a:solidFill>
                    <a:prstClr val="black"/>
                  </a:solidFill>
                </a:rPr>
                <a:t>doi:10.1136/sextrans-2015-052076</a:t>
              </a:r>
              <a:r>
                <a:rPr lang="en-US" sz="600" dirty="0">
                  <a:solidFill>
                    <a:prstClr val="black"/>
                  </a:solidFill>
                </a:rPr>
                <a:t>..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44000" y="4456800"/>
              <a:ext cx="7758000" cy="1080000"/>
              <a:chOff x="1044000" y="2116800"/>
              <a:chExt cx="7758000" cy="1080000"/>
            </a:xfrm>
          </p:grpSpPr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4000" y="2116800"/>
                <a:ext cx="3222829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044000" y="2566800"/>
                <a:ext cx="43884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Gay men and other men who have sex with men, Moscow</a:t>
                </a:r>
                <a:endParaRPr lang="en-US" sz="1200" b="1" cap="all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002000" y="3052800"/>
                <a:ext cx="1800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44000" y="2116800"/>
              <a:ext cx="7758000" cy="1080000"/>
              <a:chOff x="1044000" y="3286800"/>
              <a:chExt cx="7758000" cy="1080000"/>
            </a:xfrm>
          </p:grpSpPr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4002" y="3286800"/>
                <a:ext cx="3256064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044000" y="3736800"/>
                <a:ext cx="43884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People who inject drugs, India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02000" y="4222800"/>
                <a:ext cx="1800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44000" y="3286800"/>
              <a:ext cx="7758000" cy="1080000"/>
              <a:chOff x="1044000" y="4456800"/>
              <a:chExt cx="7758000" cy="1080000"/>
            </a:xfrm>
          </p:grpSpPr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4001" y="4456800"/>
                <a:ext cx="3256065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044000" y="4870800"/>
                <a:ext cx="43884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Gay men and other men who have sex with men, India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02000" y="5392800"/>
                <a:ext cx="1800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503484" y="1441584"/>
              <a:ext cx="123623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Of </a:t>
              </a:r>
              <a:r>
                <a:rPr lang="en-US" sz="1000" b="1" dirty="0">
                  <a:solidFill>
                    <a:prstClr val="black"/>
                  </a:solidFill>
                </a:rPr>
                <a:t>people living </a:t>
              </a:r>
              <a:endParaRPr lang="en-US" sz="1000" b="1" dirty="0" smtClean="0">
                <a:solidFill>
                  <a:prstClr val="black"/>
                </a:solidFill>
              </a:endParaRPr>
            </a:p>
            <a:p>
              <a:r>
                <a:rPr lang="en-US" sz="1000" b="1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b="1" dirty="0">
                  <a:solidFill>
                    <a:prstClr val="black"/>
                  </a:solidFill>
                </a:rPr>
                <a:t>HIV</a:t>
              </a:r>
            </a:p>
            <a:p>
              <a:r>
                <a:rPr lang="en-US" sz="1000" b="1" dirty="0">
                  <a:solidFill>
                    <a:prstClr val="black"/>
                  </a:solidFill>
                </a:rPr>
                <a:t>know their status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7296" y="1440000"/>
              <a:ext cx="127150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Of </a:t>
              </a:r>
              <a:r>
                <a:rPr lang="en-US" sz="1000" b="1" dirty="0">
                  <a:solidFill>
                    <a:prstClr val="black"/>
                  </a:solidFill>
                </a:rPr>
                <a:t>people living </a:t>
              </a:r>
              <a:endParaRPr lang="en-US" sz="1000" b="1" dirty="0" smtClean="0">
                <a:solidFill>
                  <a:prstClr val="black"/>
                </a:solidFill>
              </a:endParaRPr>
            </a:p>
            <a:p>
              <a:r>
                <a:rPr lang="en-US" sz="1000" b="1" dirty="0">
                  <a:solidFill>
                    <a:prstClr val="black"/>
                  </a:solidFill>
                </a:rPr>
                <a:t>w</a:t>
              </a:r>
              <a:r>
                <a:rPr lang="en-US" sz="1000" b="1" dirty="0" smtClean="0">
                  <a:solidFill>
                    <a:prstClr val="black"/>
                  </a:solidFill>
                </a:rPr>
                <a:t>ith HIV </a:t>
              </a:r>
              <a:r>
                <a:rPr lang="en-US" sz="1000" b="1" dirty="0">
                  <a:solidFill>
                    <a:prstClr val="black"/>
                  </a:solidFill>
                </a:rPr>
                <a:t>who </a:t>
              </a:r>
              <a:endParaRPr lang="en-US" sz="1000" b="1" dirty="0" smtClean="0">
                <a:solidFill>
                  <a:prstClr val="black"/>
                </a:solidFill>
              </a:endParaRPr>
            </a:p>
            <a:p>
              <a:r>
                <a:rPr lang="en-US" sz="1000" b="1" dirty="0" smtClean="0">
                  <a:solidFill>
                    <a:prstClr val="black"/>
                  </a:solidFill>
                </a:rPr>
                <a:t>know their status </a:t>
              </a:r>
            </a:p>
            <a:p>
              <a:r>
                <a:rPr lang="en-US" sz="1000" b="1" dirty="0" smtClean="0">
                  <a:solidFill>
                    <a:prstClr val="black"/>
                  </a:solidFill>
                </a:rPr>
                <a:t>are on </a:t>
              </a:r>
              <a:r>
                <a:rPr lang="en-US" sz="1000" b="1" dirty="0">
                  <a:solidFill>
                    <a:prstClr val="black"/>
                  </a:solidFill>
                </a:rPr>
                <a:t>treatment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67780" y="1440000"/>
              <a:ext cx="10294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Of </a:t>
              </a:r>
              <a:r>
                <a:rPr lang="en-US" sz="1000" b="1" dirty="0">
                  <a:solidFill>
                    <a:prstClr val="black"/>
                  </a:solidFill>
                </a:rPr>
                <a:t>people on</a:t>
              </a:r>
            </a:p>
            <a:p>
              <a:r>
                <a:rPr lang="en-US" sz="1000" b="1" dirty="0">
                  <a:solidFill>
                    <a:prstClr val="black"/>
                  </a:solidFill>
                </a:rPr>
                <a:t>treatment are </a:t>
              </a:r>
              <a:endParaRPr lang="en-US" sz="1000" b="1" dirty="0" smtClean="0">
                <a:solidFill>
                  <a:prstClr val="black"/>
                </a:solidFill>
              </a:endParaRPr>
            </a:p>
            <a:p>
              <a:r>
                <a:rPr lang="en-US" sz="1000" b="1" dirty="0" smtClean="0">
                  <a:solidFill>
                    <a:prstClr val="black"/>
                  </a:solidFill>
                </a:rPr>
                <a:t>virally</a:t>
              </a:r>
              <a:endParaRPr lang="en-US" sz="1000" b="1" dirty="0">
                <a:solidFill>
                  <a:prstClr val="black"/>
                </a:solidFill>
              </a:endParaRPr>
            </a:p>
            <a:p>
              <a:r>
                <a:rPr lang="en-US" sz="1000" b="1" dirty="0">
                  <a:solidFill>
                    <a:prstClr val="black"/>
                  </a:solidFill>
                </a:rPr>
                <a:t>suppressed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0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392400" y="432000"/>
            <a:ext cx="94014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cap="all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LIFE EXPECTANCY REBOUND FOLLOWING TREATMENT SCALE-UP</a:t>
            </a:r>
            <a:endParaRPr lang="en-US" altLang="en-US" sz="2200" dirty="0">
              <a:solidFill>
                <a:prstClr val="black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441" y="5670000"/>
            <a:ext cx="5703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cap="all" dirty="0" smtClean="0">
                <a:solidFill>
                  <a:prstClr val="black"/>
                </a:solidFill>
              </a:rPr>
              <a:t>Life </a:t>
            </a:r>
            <a:r>
              <a:rPr lang="en-US" sz="1000" cap="all" dirty="0">
                <a:solidFill>
                  <a:prstClr val="black"/>
                </a:solidFill>
              </a:rPr>
              <a:t>expectancy for 10 countries in eastern and </a:t>
            </a:r>
            <a:r>
              <a:rPr lang="en-US" sz="1000" cap="all" dirty="0" smtClean="0">
                <a:solidFill>
                  <a:prstClr val="black"/>
                </a:solidFill>
              </a:rPr>
              <a:t>southern Africa</a:t>
            </a:r>
            <a:r>
              <a:rPr lang="en-US" sz="1000" cap="all" dirty="0">
                <a:solidFill>
                  <a:prstClr val="black"/>
                </a:solidFill>
              </a:rPr>
              <a:t>, 1960–2016</a:t>
            </a:r>
            <a:endParaRPr lang="en-US" sz="1000" cap="all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0" y="929820"/>
            <a:ext cx="6888861" cy="4600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441" y="5940000"/>
            <a:ext cx="57182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</a:rPr>
              <a:t>Source: UNAIDS analysis of data from United Nations Department of Economic and Social Affairs, Population Division, World Population </a:t>
            </a:r>
            <a:r>
              <a:rPr lang="en-US" sz="600" dirty="0" smtClean="0">
                <a:solidFill>
                  <a:prstClr val="black"/>
                </a:solidFill>
              </a:rPr>
              <a:t>Prospects: 2015 </a:t>
            </a:r>
            <a:r>
              <a:rPr lang="en-US" sz="600" dirty="0">
                <a:solidFill>
                  <a:prstClr val="black"/>
                </a:solidFill>
              </a:rPr>
              <a:t>revision.</a:t>
            </a:r>
            <a:endParaRPr lang="en-US" sz="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6425" y="432000"/>
            <a:ext cx="9585325" cy="5514999"/>
            <a:chOff x="606425" y="432000"/>
            <a:chExt cx="9585325" cy="5514999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90–90–90 ACHIEVED IN RURAL EAST AFRICA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8400" y="5220000"/>
              <a:ext cx="5011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Progress </a:t>
              </a:r>
              <a:r>
                <a:rPr lang="en-US" sz="1000" cap="all" dirty="0">
                  <a:solidFill>
                    <a:prstClr val="black"/>
                  </a:solidFill>
                </a:rPr>
                <a:t>towards the 90–90–90 targets, all ages, 16 communities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in rural Kenya and Uganda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8400" y="5670000"/>
              <a:ext cx="62728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Petersen M, </a:t>
              </a:r>
              <a:r>
                <a:rPr lang="en-US" sz="600" dirty="0" err="1">
                  <a:solidFill>
                    <a:prstClr val="black"/>
                  </a:solidFill>
                </a:rPr>
                <a:t>Balzer</a:t>
              </a:r>
              <a:r>
                <a:rPr lang="en-US" sz="600" dirty="0">
                  <a:solidFill>
                    <a:prstClr val="black"/>
                  </a:solidFill>
                </a:rPr>
                <a:t> L, </a:t>
              </a:r>
              <a:r>
                <a:rPr lang="en-US" sz="600" dirty="0" err="1">
                  <a:solidFill>
                    <a:prstClr val="black"/>
                  </a:solidFill>
                </a:rPr>
                <a:t>Kwarsiima</a:t>
              </a:r>
              <a:r>
                <a:rPr lang="en-US" sz="600" dirty="0">
                  <a:solidFill>
                    <a:prstClr val="black"/>
                  </a:solidFill>
                </a:rPr>
                <a:t> D, Sang N, </a:t>
              </a:r>
              <a:r>
                <a:rPr lang="en-US" sz="600" dirty="0" err="1">
                  <a:solidFill>
                    <a:prstClr val="black"/>
                  </a:solidFill>
                </a:rPr>
                <a:t>Chamie</a:t>
              </a:r>
              <a:r>
                <a:rPr lang="en-US" sz="600" dirty="0">
                  <a:solidFill>
                    <a:prstClr val="black"/>
                  </a:solidFill>
                </a:rPr>
                <a:t> G, </a:t>
              </a:r>
              <a:r>
                <a:rPr lang="en-US" sz="600" dirty="0" err="1">
                  <a:solidFill>
                    <a:prstClr val="black"/>
                  </a:solidFill>
                </a:rPr>
                <a:t>Ayieko</a:t>
              </a:r>
              <a:r>
                <a:rPr lang="en-US" sz="600" dirty="0">
                  <a:solidFill>
                    <a:prstClr val="black"/>
                  </a:solidFill>
                </a:rPr>
                <a:t> J et al. Association of implementation of a universal testing and treatment intervention with HIV diagnosis,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receipt </a:t>
              </a:r>
              <a:r>
                <a:rPr lang="en-US" sz="600" dirty="0">
                  <a:solidFill>
                    <a:prstClr val="black"/>
                  </a:solidFill>
                </a:rPr>
                <a:t>of antiretroviral therapy, and viral suppression in East Africa. JAMA. 2017;317(21):2196–2206.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28" y="1083586"/>
              <a:ext cx="7429400" cy="3959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0000" y="908720"/>
            <a:ext cx="8755024" cy="5125946"/>
            <a:chOff x="810000" y="908720"/>
            <a:chExt cx="8755024" cy="5125946"/>
          </a:xfrm>
        </p:grpSpPr>
        <p:sp>
          <p:nvSpPr>
            <p:cNvPr id="4" name="Rectangle 3"/>
            <p:cNvSpPr/>
            <p:nvPr/>
          </p:nvSpPr>
          <p:spPr>
            <a:xfrm>
              <a:off x="810000" y="5400000"/>
              <a:ext cx="55258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New </a:t>
              </a:r>
              <a:r>
                <a:rPr lang="en-US" sz="1000" cap="all" dirty="0">
                  <a:solidFill>
                    <a:prstClr val="black"/>
                  </a:solidFill>
                </a:rPr>
                <a:t>HIV diagnoses among gay men and other men who have sex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with men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attending </a:t>
              </a:r>
              <a:r>
                <a:rPr lang="en-US" sz="1000" cap="all" dirty="0">
                  <a:solidFill>
                    <a:prstClr val="black"/>
                  </a:solidFill>
                </a:rPr>
                <a:t>sexual health clinics, England, United Kingdom, 2013–2016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0000" y="5850000"/>
              <a:ext cx="571823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analysis of data from United Nations Department of Economic and Social Affairs, Population Division, World Population </a:t>
              </a:r>
              <a:r>
                <a:rPr lang="en-US" sz="600" dirty="0" smtClean="0">
                  <a:solidFill>
                    <a:prstClr val="black"/>
                  </a:solidFill>
                </a:rPr>
                <a:t>Prospects: 2015 </a:t>
              </a:r>
              <a:r>
                <a:rPr lang="en-US" sz="600" dirty="0">
                  <a:solidFill>
                    <a:prstClr val="black"/>
                  </a:solidFill>
                </a:rPr>
                <a:t>revision.</a:t>
              </a:r>
              <a:endParaRPr lang="en-US" sz="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20" y="908720"/>
              <a:ext cx="8742004" cy="3929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8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247"/>
          <a:stretch/>
        </p:blipFill>
        <p:spPr bwMode="auto">
          <a:xfrm>
            <a:off x="0" y="1800000"/>
            <a:ext cx="102852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92666"/>
            <a:chOff x="390972" y="432000"/>
            <a:chExt cx="9585325" cy="56926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148" y="1001191"/>
              <a:ext cx="5161788" cy="42793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8400" y="5310000"/>
              <a:ext cx="9046066" cy="638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Countries </a:t>
              </a:r>
              <a:r>
                <a:rPr lang="en-US" sz="1000" cap="all" dirty="0">
                  <a:solidFill>
                    <a:prstClr val="black"/>
                  </a:solidFill>
                </a:rPr>
                <a:t>with a national policy promoting community delivery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of </a:t>
              </a:r>
              <a:r>
                <a:rPr lang="en-US" sz="1000" cap="all" dirty="0" err="1" smtClean="0">
                  <a:solidFill>
                    <a:prstClr val="black"/>
                  </a:solidFill>
                </a:rPr>
                <a:t>ANTIRETROVIRal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 THERAPY</a:t>
              </a:r>
              <a:r>
                <a:rPr lang="en-US" sz="1000" cap="all" dirty="0">
                  <a:solidFill>
                    <a:prstClr val="black"/>
                  </a:solidFill>
                </a:rPr>
                <a:t>, SUB-SAHARAN 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900"/>
                </a:spcBef>
              </a:pPr>
              <a:r>
                <a:rPr lang="en-US" sz="900" dirty="0">
                  <a:solidFill>
                    <a:prstClr val="black"/>
                  </a:solidFill>
                </a:rPr>
                <a:t>A key characteristic of most differentiated care approaches is the expansion of care beyond secondary and tertiary health </a:t>
              </a:r>
              <a:r>
                <a:rPr lang="en-US" sz="900" dirty="0" err="1" smtClean="0">
                  <a:solidFill>
                    <a:prstClr val="black"/>
                  </a:solidFill>
                </a:rPr>
                <a:t>centres</a:t>
              </a:r>
              <a:r>
                <a:rPr lang="en-US" sz="900" dirty="0" smtClean="0">
                  <a:solidFill>
                    <a:prstClr val="black"/>
                  </a:solidFill>
                </a:rPr>
                <a:t> into </a:t>
              </a:r>
              <a:r>
                <a:rPr lang="en-US" sz="900" dirty="0">
                  <a:solidFill>
                    <a:prstClr val="black"/>
                  </a:solidFill>
                </a:rPr>
                <a:t>community settings. In 2016, </a:t>
              </a:r>
              <a:endParaRPr lang="en-US" sz="9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900" dirty="0" smtClean="0">
                  <a:solidFill>
                    <a:prstClr val="black"/>
                  </a:solidFill>
                </a:rPr>
                <a:t>25 </a:t>
              </a:r>
              <a:r>
                <a:rPr lang="en-US" sz="900" dirty="0">
                  <a:solidFill>
                    <a:prstClr val="black"/>
                  </a:solidFill>
                </a:rPr>
                <a:t>of 118 reporting countries had a national policy promoting community delivery of </a:t>
              </a:r>
              <a:r>
                <a:rPr lang="en-US" sz="900" dirty="0" smtClean="0">
                  <a:solidFill>
                    <a:prstClr val="black"/>
                  </a:solidFill>
                </a:rPr>
                <a:t>antiretroviral therapy</a:t>
              </a:r>
              <a:r>
                <a:rPr lang="en-US" sz="900" dirty="0">
                  <a:solidFill>
                    <a:prstClr val="black"/>
                  </a:solidFill>
                </a:rPr>
                <a:t>, including 40% of reporting countries in eastern and southern Africa..</a:t>
              </a:r>
              <a:endParaRPr lang="en-GB" sz="900" cap="all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00" y="5940000"/>
              <a:ext cx="203773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National Commitments and Policy Instrument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latin typeface="Arial Bold" panose="020B0704020202020204" pitchFamily="34" charset="0"/>
                  <a:cs typeface="Arial Bold" panose="020B0704020202020204" pitchFamily="34" charset="0"/>
                </a:rPr>
                <a:t>POLICIES FOR COMMUNITY-BASED </a:t>
              </a:r>
              <a:r>
                <a:rPr lang="en-US" sz="2200" cap="all" dirty="0" smtClean="0">
                  <a:latin typeface="Arial Bold" panose="020B0704020202020204" pitchFamily="34" charset="0"/>
                  <a:cs typeface="Arial Bold" panose="020B0704020202020204" pitchFamily="34" charset="0"/>
                </a:rPr>
                <a:t>TREATMENT</a:t>
              </a:r>
              <a:endParaRPr lang="en-US" altLang="en-US" sz="2200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896028" cy="5872666"/>
            <a:chOff x="390972" y="432000"/>
            <a:chExt cx="9896028" cy="5872666"/>
          </a:xfrm>
        </p:grpSpPr>
        <p:sp>
          <p:nvSpPr>
            <p:cNvPr id="5" name="Rectangle 4"/>
            <p:cNvSpPr/>
            <p:nvPr/>
          </p:nvSpPr>
          <p:spPr>
            <a:xfrm>
              <a:off x="608400" y="5040000"/>
              <a:ext cx="9678600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/>
                <a:t>Recommended </a:t>
              </a:r>
              <a:r>
                <a:rPr lang="en-US" sz="1000" cap="all" dirty="0"/>
                <a:t>antiretroviral therapy initiation threshold among people living </a:t>
              </a:r>
              <a:endParaRPr lang="en-US" sz="1000" cap="all" dirty="0" smtClean="0"/>
            </a:p>
            <a:p>
              <a:r>
                <a:rPr lang="en-US" sz="1000" cap="all" dirty="0" smtClean="0"/>
                <a:t>with </a:t>
              </a:r>
              <a:r>
                <a:rPr lang="en-US" sz="1000" cap="all" dirty="0"/>
                <a:t>HIV per Ministry of Health guidelines, by country, global, </a:t>
              </a:r>
              <a:r>
                <a:rPr lang="en-US" sz="1000" cap="all" dirty="0" smtClean="0"/>
                <a:t>MID-2017</a:t>
              </a:r>
            </a:p>
            <a:p>
              <a:pPr>
                <a:spcBef>
                  <a:spcPts val="300"/>
                </a:spcBef>
              </a:pPr>
              <a:r>
                <a:rPr lang="en-US" sz="800" dirty="0"/>
                <a:t>Drawing on the rapidly growing body of data demonstrating the clear preventive and therapeutic effects of early antiretroviral therapy, the </a:t>
              </a:r>
              <a:endParaRPr lang="en-US" sz="800" dirty="0" smtClean="0"/>
            </a:p>
            <a:p>
              <a:r>
                <a:rPr lang="en-US" sz="800" dirty="0" smtClean="0"/>
                <a:t>World Health </a:t>
              </a:r>
              <a:r>
                <a:rPr lang="en-US" sz="800" dirty="0"/>
                <a:t>Organization (WHO) recommended in 2015 that antiretroviral therapy should be initiated in every person living with HIV at any CD4 </a:t>
              </a:r>
              <a:endParaRPr lang="en-US" sz="800" dirty="0" smtClean="0"/>
            </a:p>
            <a:p>
              <a:r>
                <a:rPr lang="en-US" sz="800" dirty="0" smtClean="0"/>
                <a:t>cell count</a:t>
              </a:r>
              <a:r>
                <a:rPr lang="en-US" sz="800" dirty="0"/>
                <a:t>. Among the 194 countries that reported information to WHO and UNAIDS, 123 of them—including 29 of 35 Fast-Track countries—had </a:t>
              </a:r>
              <a:endParaRPr lang="en-US" sz="800" dirty="0" smtClean="0"/>
            </a:p>
            <a:p>
              <a:r>
                <a:rPr lang="en-US" sz="800" dirty="0" smtClean="0"/>
                <a:t>adopted </a:t>
              </a:r>
              <a:r>
                <a:rPr lang="en-US" sz="800" dirty="0"/>
                <a:t>this treat all approach within their national HIV treatment guidelines. Among the remaining reporting countries, eight continue to limit </a:t>
              </a:r>
              <a:endParaRPr lang="en-US" sz="800" dirty="0" smtClean="0"/>
            </a:p>
            <a:p>
              <a:r>
                <a:rPr lang="en-US" sz="800" dirty="0" smtClean="0"/>
                <a:t>treatment </a:t>
              </a:r>
              <a:r>
                <a:rPr lang="en-US" sz="800" dirty="0"/>
                <a:t>to people living with HIV who have a CD4 count of 350 cells/mm3 or lower.</a:t>
              </a:r>
              <a:endParaRPr lang="en-GB" sz="800" cap="all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00" y="6120000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World Health Organization, 2017.</a:t>
              </a:r>
              <a:endParaRPr lang="en-US" sz="600" dirty="0" smtClean="0"/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latin typeface="Arial Bold" panose="020B0704020202020204" pitchFamily="34" charset="0"/>
                  <a:cs typeface="Arial Bold" panose="020B0704020202020204" pitchFamily="34" charset="0"/>
                </a:rPr>
                <a:t>COUNTRIES ADOPTING THE TREAT ALL GLOBAL STANDARD</a:t>
              </a:r>
              <a:endParaRPr lang="en-US" altLang="en-US" sz="2200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400" y="1080000"/>
              <a:ext cx="7200000" cy="369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6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899628" cy="5609665"/>
            <a:chOff x="390972" y="432000"/>
            <a:chExt cx="9899628" cy="5609665"/>
          </a:xfrm>
        </p:grpSpPr>
        <p:sp>
          <p:nvSpPr>
            <p:cNvPr id="5" name="Rectangle 4"/>
            <p:cNvSpPr/>
            <p:nvPr/>
          </p:nvSpPr>
          <p:spPr>
            <a:xfrm>
              <a:off x="612000" y="4230000"/>
              <a:ext cx="96786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Proportion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self-testers who initiated treatment following a reactive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self-test</a:t>
              </a:r>
              <a:r>
                <a:rPr lang="en-US" sz="1000" cap="all" dirty="0">
                  <a:solidFill>
                    <a:prstClr val="black"/>
                  </a:solidFill>
                </a:rPr>
                <a:t>, Zimbabwe, 2016–2017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*</a:t>
              </a:r>
              <a:endParaRPr lang="en-US" sz="1000" dirty="0"/>
            </a:p>
            <a:p>
              <a:pPr>
                <a:spcBef>
                  <a:spcPts val="600"/>
                </a:spcBef>
              </a:pPr>
              <a:r>
                <a:rPr lang="en-US" sz="800" dirty="0"/>
                <a:t>HIV self-testing, which enables users to learn their HIV status by themselves in private, could play a pivotal role in reaching the first 90. </a:t>
              </a:r>
              <a:endParaRPr lang="en-US" sz="800" dirty="0" smtClean="0"/>
            </a:p>
            <a:p>
              <a:r>
                <a:rPr lang="en-US" sz="800" dirty="0" smtClean="0"/>
                <a:t>The </a:t>
              </a:r>
              <a:r>
                <a:rPr lang="en-US" sz="800" dirty="0"/>
                <a:t>result of a self-test is not a diagnosis, however, and an important challenge is linking an individual with a reactive self-test to a </a:t>
              </a:r>
              <a:endParaRPr lang="en-US" sz="800" dirty="0" smtClean="0"/>
            </a:p>
            <a:p>
              <a:r>
                <a:rPr lang="en-US" sz="800" dirty="0" smtClean="0"/>
                <a:t>confirmatory </a:t>
              </a:r>
              <a:r>
                <a:rPr lang="en-US" sz="800" dirty="0"/>
                <a:t>diagnosis and HIV treatment initiation. The UNITAID-supported Self-Testing Africa (STAR) project, led by Population Services </a:t>
              </a:r>
              <a:endParaRPr lang="en-US" sz="800" dirty="0" smtClean="0"/>
            </a:p>
            <a:p>
              <a:r>
                <a:rPr lang="en-US" sz="800" dirty="0" smtClean="0"/>
                <a:t>International </a:t>
              </a:r>
              <a:r>
                <a:rPr lang="en-US" sz="800" dirty="0"/>
                <a:t>(PSI) in partnership with the World Health Organization (WHO), is addressing this problem. During the first year of the project, </a:t>
              </a:r>
              <a:endParaRPr lang="en-US" sz="800" dirty="0" smtClean="0"/>
            </a:p>
            <a:p>
              <a:r>
                <a:rPr lang="en-US" sz="800" dirty="0" smtClean="0"/>
                <a:t>80</a:t>
              </a:r>
              <a:r>
                <a:rPr lang="en-US" sz="800" dirty="0"/>
                <a:t>% of reactive male self-testers in Zimbabwe initiated HIV treatment, compared to 51% among men who received reactive tests through </a:t>
              </a:r>
              <a:endParaRPr lang="en-US" sz="800" dirty="0" smtClean="0"/>
            </a:p>
            <a:p>
              <a:r>
                <a:rPr lang="en-US" sz="800" dirty="0" smtClean="0"/>
                <a:t>provider-delivered</a:t>
              </a:r>
              <a:r>
                <a:rPr lang="en-US" sz="800" dirty="0"/>
                <a:t>, community-based testing. Among women, the proportion of reactive testers initiating HIV treatment was equivalent </a:t>
              </a:r>
              <a:endParaRPr lang="en-US" sz="800" dirty="0" smtClean="0"/>
            </a:p>
            <a:p>
              <a:r>
                <a:rPr lang="en-US" sz="800" dirty="0" smtClean="0"/>
                <a:t>between </a:t>
              </a:r>
              <a:r>
                <a:rPr lang="en-US" sz="800" dirty="0"/>
                <a:t>the two testing options.</a:t>
              </a:r>
              <a:endParaRPr lang="en-US" sz="8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000" y="5580000"/>
              <a:ext cx="6843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STAR project, 2017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GB" sz="600" dirty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 Proportion </a:t>
              </a:r>
              <a:r>
                <a:rPr lang="en-US" sz="600" dirty="0">
                  <a:solidFill>
                    <a:prstClr val="black"/>
                  </a:solidFill>
                </a:rPr>
                <a:t>linked to care following HIV self-testing is based on the total number of reactive HIV self-test results over the total number of self-testers with a reactive test result, who were linked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to </a:t>
              </a:r>
              <a:r>
                <a:rPr lang="en-US" sz="600" dirty="0">
                  <a:solidFill>
                    <a:prstClr val="black"/>
                  </a:solidFill>
                </a:rPr>
                <a:t>a health facility for both confirmative testing and treatment from March 2016 to May 2017. Comparative data is based on PSI Zimbabwe programmatic data from January to October 2016.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LINKING SELF-TESTERS TO TREATMENT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04" y="1518758"/>
              <a:ext cx="8923988" cy="2367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0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000" y="180000"/>
            <a:ext cx="9678600" cy="6579332"/>
            <a:chOff x="180000" y="180000"/>
            <a:chExt cx="9678600" cy="6579332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180000" y="180000"/>
              <a:ext cx="74413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HPTN 071 (POPART) TRIAL: REACHING THE FIRST 90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020" y="1080000"/>
              <a:ext cx="4896544" cy="2493016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sz="1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0000" y="720000"/>
              <a:ext cx="9678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cap="all" dirty="0">
                  <a:solidFill>
                    <a:prstClr val="black"/>
                  </a:solidFill>
                </a:rPr>
                <a:t>KNOWLEDGE OF HIV STATUS BEFORE AND AFTER COMMUNITY-BASED SERVICES</a:t>
              </a:r>
              <a:endParaRPr lang="en-GB" sz="1400" cap="all" dirty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84" y="1196752"/>
              <a:ext cx="7915828" cy="460023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80000" y="5940000"/>
              <a:ext cx="92119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 and antiretroviral therapy coverage, by age and sex, HPTN 071 (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PopART</a:t>
              </a:r>
              <a:r>
                <a:rPr lang="en-US" sz="1000" cap="all" dirty="0">
                  <a:solidFill>
                    <a:prstClr val="black"/>
                  </a:solidFill>
                </a:rPr>
                <a:t>) trial communities before and after two rounds of service delivery, Zambia, 2013-2016. 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r>
                <a:rPr lang="en-US" sz="700" cap="all" dirty="0" smtClean="0">
                  <a:solidFill>
                    <a:prstClr val="black"/>
                  </a:solidFill>
                </a:rPr>
                <a:t> </a:t>
              </a:r>
              <a:endParaRPr lang="en-US" sz="700" i="1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0000" y="6390000"/>
              <a:ext cx="9530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Hayes R, Floyd S, </a:t>
              </a:r>
              <a:r>
                <a:rPr lang="en-US" sz="600" dirty="0" err="1">
                  <a:solidFill>
                    <a:prstClr val="black"/>
                  </a:solidFill>
                </a:rPr>
                <a:t>Schaap</a:t>
              </a:r>
              <a:r>
                <a:rPr lang="en-US" sz="600" dirty="0">
                  <a:solidFill>
                    <a:prstClr val="black"/>
                  </a:solidFill>
                </a:rPr>
                <a:t> A, </a:t>
              </a:r>
              <a:r>
                <a:rPr lang="en-US" sz="600" dirty="0" err="1">
                  <a:solidFill>
                    <a:prstClr val="black"/>
                  </a:solidFill>
                </a:rPr>
                <a:t>Shanaube</a:t>
              </a:r>
              <a:r>
                <a:rPr lang="en-US" sz="600" dirty="0">
                  <a:solidFill>
                    <a:prstClr val="black"/>
                  </a:solidFill>
                </a:rPr>
                <a:t> K, Bock P, </a:t>
              </a:r>
              <a:r>
                <a:rPr lang="en-US" sz="600" dirty="0" err="1">
                  <a:solidFill>
                    <a:prstClr val="black"/>
                  </a:solidFill>
                </a:rPr>
                <a:t>Sabapathy</a:t>
              </a:r>
              <a:r>
                <a:rPr lang="en-US" sz="600" dirty="0">
                  <a:solidFill>
                    <a:prstClr val="black"/>
                  </a:solidFill>
                </a:rPr>
                <a:t> K et al. A universal testing and treatment intervention to improve HIV control: one-year results from intervention communities in Zambia in the HPTN 071 (</a:t>
              </a:r>
              <a:r>
                <a:rPr lang="en-US" sz="600" dirty="0" err="1">
                  <a:solidFill>
                    <a:prstClr val="black"/>
                  </a:solidFill>
                </a:rPr>
                <a:t>PopART</a:t>
              </a:r>
              <a:r>
                <a:rPr lang="en-US" sz="600" dirty="0">
                  <a:solidFill>
                    <a:prstClr val="black"/>
                  </a:solidFill>
                </a:rPr>
                <a:t>) cluster-</a:t>
              </a:r>
              <a:r>
                <a:rPr lang="en-US" sz="600" dirty="0" err="1">
                  <a:solidFill>
                    <a:prstClr val="black"/>
                  </a:solidFill>
                </a:rPr>
                <a:t>randomised</a:t>
              </a:r>
              <a:r>
                <a:rPr lang="en-US" sz="600" dirty="0">
                  <a:solidFill>
                    <a:prstClr val="black"/>
                  </a:solidFill>
                </a:rPr>
                <a:t> trial. </a:t>
              </a:r>
              <a:r>
                <a:rPr lang="en-US" sz="600" dirty="0" err="1">
                  <a:solidFill>
                    <a:prstClr val="black"/>
                  </a:solidFill>
                </a:rPr>
                <a:t>PLoS</a:t>
              </a:r>
              <a:r>
                <a:rPr lang="en-US" sz="600" dirty="0">
                  <a:solidFill>
                    <a:prstClr val="black"/>
                  </a:solidFill>
                </a:rPr>
                <a:t> Med.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2017;15(5</a:t>
              </a:r>
              <a:r>
                <a:rPr lang="en-US" sz="600" dirty="0">
                  <a:solidFill>
                    <a:prstClr val="black"/>
                  </a:solidFill>
                </a:rPr>
                <a:t>):e1002292. Hayes R, Floyd S, </a:t>
              </a:r>
              <a:r>
                <a:rPr lang="en-US" sz="600" dirty="0" err="1">
                  <a:solidFill>
                    <a:prstClr val="black"/>
                  </a:solidFill>
                </a:rPr>
                <a:t>Schaap</a:t>
              </a:r>
              <a:r>
                <a:rPr lang="en-US" sz="600" dirty="0">
                  <a:solidFill>
                    <a:prstClr val="black"/>
                  </a:solidFill>
                </a:rPr>
                <a:t> A, </a:t>
              </a:r>
              <a:r>
                <a:rPr lang="en-US" sz="600" dirty="0" err="1">
                  <a:solidFill>
                    <a:prstClr val="black"/>
                  </a:solidFill>
                </a:rPr>
                <a:t>Shanaube</a:t>
              </a:r>
              <a:r>
                <a:rPr lang="en-US" sz="600" dirty="0">
                  <a:solidFill>
                    <a:prstClr val="black"/>
                  </a:solidFill>
                </a:rPr>
                <a:t> K, Bock P, Griffith S et al. Reaching 90–90–90? Findings after two years of HPTN 071 (</a:t>
              </a:r>
              <a:r>
                <a:rPr lang="en-US" sz="600" dirty="0" err="1">
                  <a:solidFill>
                    <a:prstClr val="black"/>
                  </a:solidFill>
                </a:rPr>
                <a:t>PopART</a:t>
              </a:r>
              <a:r>
                <a:rPr lang="en-US" sz="600" dirty="0">
                  <a:solidFill>
                    <a:prstClr val="black"/>
                  </a:solidFill>
                </a:rPr>
                <a:t> ) intervention in Zambia. Conference on Retroviruses and Opportunistic Infections (CROI), 13–16 February 2017,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Seattle</a:t>
              </a:r>
              <a:r>
                <a:rPr lang="en-US" sz="600" dirty="0">
                  <a:solidFill>
                    <a:prstClr val="black"/>
                  </a:solidFill>
                </a:rPr>
                <a:t>. Poster Number 1011.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9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000" y="180000"/>
            <a:ext cx="9678600" cy="6579332"/>
            <a:chOff x="180000" y="180000"/>
            <a:chExt cx="9678600" cy="6579332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180000" y="180000"/>
              <a:ext cx="78308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HPTN 071 (POPART) TRIAL: REACHING THE SECOND 90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0000" y="720000"/>
              <a:ext cx="9678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cap="all" dirty="0">
                  <a:solidFill>
                    <a:prstClr val="black"/>
                  </a:solidFill>
                </a:rPr>
                <a:t>ANTIRETROVIRAL THERAPY COVERAGE BEFORE AND AFTER COMMUNITY-BASED SERVICES</a:t>
              </a:r>
              <a:endParaRPr lang="en-GB" sz="1400" cap="all" dirty="0">
                <a:solidFill>
                  <a:prstClr val="black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30" y="1168077"/>
              <a:ext cx="8089106" cy="47674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0000" y="5940000"/>
              <a:ext cx="92839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 and antiretroviral therapy coverage, by age and sex, HPTN 071 (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PopART</a:t>
              </a:r>
              <a:r>
                <a:rPr lang="en-US" sz="1000" cap="all" dirty="0">
                  <a:solidFill>
                    <a:prstClr val="black"/>
                  </a:solidFill>
                </a:rPr>
                <a:t>) trial communities before and after two rounds of service delivery, Zambia,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2013-2016 </a:t>
              </a:r>
              <a:r>
                <a:rPr lang="en-US" sz="7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7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7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7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r>
                <a:rPr lang="en-US" sz="700" cap="all" dirty="0">
                  <a:solidFill>
                    <a:prstClr val="black"/>
                  </a:solidFill>
                </a:rPr>
                <a:t> </a:t>
              </a:r>
              <a:endParaRPr lang="en-US" sz="700" i="1" cap="all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000" y="6390000"/>
              <a:ext cx="9530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Hayes R, Floyd S, </a:t>
              </a:r>
              <a:r>
                <a:rPr lang="en-US" sz="600" dirty="0" err="1">
                  <a:solidFill>
                    <a:prstClr val="black"/>
                  </a:solidFill>
                </a:rPr>
                <a:t>Schaap</a:t>
              </a:r>
              <a:r>
                <a:rPr lang="en-US" sz="600" dirty="0">
                  <a:solidFill>
                    <a:prstClr val="black"/>
                  </a:solidFill>
                </a:rPr>
                <a:t> A, </a:t>
              </a:r>
              <a:r>
                <a:rPr lang="en-US" sz="600" dirty="0" err="1">
                  <a:solidFill>
                    <a:prstClr val="black"/>
                  </a:solidFill>
                </a:rPr>
                <a:t>Shanaube</a:t>
              </a:r>
              <a:r>
                <a:rPr lang="en-US" sz="600" dirty="0">
                  <a:solidFill>
                    <a:prstClr val="black"/>
                  </a:solidFill>
                </a:rPr>
                <a:t> K, Bock P, </a:t>
              </a:r>
              <a:r>
                <a:rPr lang="en-US" sz="600" dirty="0" err="1">
                  <a:solidFill>
                    <a:prstClr val="black"/>
                  </a:solidFill>
                </a:rPr>
                <a:t>Sabapathy</a:t>
              </a:r>
              <a:r>
                <a:rPr lang="en-US" sz="600" dirty="0">
                  <a:solidFill>
                    <a:prstClr val="black"/>
                  </a:solidFill>
                </a:rPr>
                <a:t> K et al. A universal testing and treatment intervention to improve HIV control: one-year results from intervention communities in Zambia in the HPTN 071 (</a:t>
              </a:r>
              <a:r>
                <a:rPr lang="en-US" sz="600" dirty="0" err="1">
                  <a:solidFill>
                    <a:prstClr val="black"/>
                  </a:solidFill>
                </a:rPr>
                <a:t>PopART</a:t>
              </a:r>
              <a:r>
                <a:rPr lang="en-US" sz="600" dirty="0">
                  <a:solidFill>
                    <a:prstClr val="black"/>
                  </a:solidFill>
                </a:rPr>
                <a:t>) cluster-</a:t>
              </a:r>
              <a:r>
                <a:rPr lang="en-US" sz="600" dirty="0" err="1">
                  <a:solidFill>
                    <a:prstClr val="black"/>
                  </a:solidFill>
                </a:rPr>
                <a:t>randomised</a:t>
              </a:r>
              <a:r>
                <a:rPr lang="en-US" sz="600" dirty="0">
                  <a:solidFill>
                    <a:prstClr val="black"/>
                  </a:solidFill>
                </a:rPr>
                <a:t> trial. </a:t>
              </a:r>
              <a:r>
                <a:rPr lang="en-US" sz="600" dirty="0" err="1">
                  <a:solidFill>
                    <a:prstClr val="black"/>
                  </a:solidFill>
                </a:rPr>
                <a:t>PLoS</a:t>
              </a:r>
              <a:r>
                <a:rPr lang="en-US" sz="600" dirty="0">
                  <a:solidFill>
                    <a:prstClr val="black"/>
                  </a:solidFill>
                </a:rPr>
                <a:t> Med.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2017;15(5</a:t>
              </a:r>
              <a:r>
                <a:rPr lang="en-US" sz="600" dirty="0">
                  <a:solidFill>
                    <a:prstClr val="black"/>
                  </a:solidFill>
                </a:rPr>
                <a:t>):e1002292. Hayes R, Floyd S, </a:t>
              </a:r>
              <a:r>
                <a:rPr lang="en-US" sz="600" dirty="0" err="1">
                  <a:solidFill>
                    <a:prstClr val="black"/>
                  </a:solidFill>
                </a:rPr>
                <a:t>Schaap</a:t>
              </a:r>
              <a:r>
                <a:rPr lang="en-US" sz="600" dirty="0">
                  <a:solidFill>
                    <a:prstClr val="black"/>
                  </a:solidFill>
                </a:rPr>
                <a:t> A, </a:t>
              </a:r>
              <a:r>
                <a:rPr lang="en-US" sz="600" dirty="0" err="1">
                  <a:solidFill>
                    <a:prstClr val="black"/>
                  </a:solidFill>
                </a:rPr>
                <a:t>Shanaube</a:t>
              </a:r>
              <a:r>
                <a:rPr lang="en-US" sz="600" dirty="0">
                  <a:solidFill>
                    <a:prstClr val="black"/>
                  </a:solidFill>
                </a:rPr>
                <a:t> K, Bock P, Griffith S et al. Reaching 90–90–90? Findings after two years of HPTN 071 (</a:t>
              </a:r>
              <a:r>
                <a:rPr lang="en-US" sz="600" dirty="0" err="1">
                  <a:solidFill>
                    <a:prstClr val="black"/>
                  </a:solidFill>
                </a:rPr>
                <a:t>PopART</a:t>
              </a:r>
              <a:r>
                <a:rPr lang="en-US" sz="600" dirty="0">
                  <a:solidFill>
                    <a:prstClr val="black"/>
                  </a:solidFill>
                </a:rPr>
                <a:t> ) intervention in Zambia. Conference on Retroviruses and Opportunistic Infections (CROI), 13–16 February 2017,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Seattle</a:t>
              </a:r>
              <a:r>
                <a:rPr lang="en-US" sz="600" dirty="0">
                  <a:solidFill>
                    <a:prstClr val="black"/>
                  </a:solidFill>
                </a:rPr>
                <a:t>. Poster Number 1011.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0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29938"/>
            <a:chOff x="390972" y="432000"/>
            <a:chExt cx="9585325" cy="5629938"/>
          </a:xfrm>
        </p:grpSpPr>
        <p:sp>
          <p:nvSpPr>
            <p:cNvPr id="5" name="Rectangle 4"/>
            <p:cNvSpPr/>
            <p:nvPr/>
          </p:nvSpPr>
          <p:spPr>
            <a:xfrm>
              <a:off x="608400" y="5373216"/>
              <a:ext cx="78474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Testing </a:t>
              </a:r>
              <a:r>
                <a:rPr lang="en-US" sz="1000" cap="all" dirty="0">
                  <a:solidFill>
                    <a:prstClr val="black"/>
                  </a:solidFill>
                </a:rPr>
                <a:t>coverage, men (aged 16–65 years) and young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(aged </a:t>
              </a:r>
              <a:r>
                <a:rPr lang="en-US" sz="1000" cap="all" dirty="0">
                  <a:solidFill>
                    <a:prstClr val="black"/>
                  </a:solidFill>
                </a:rPr>
                <a:t>16–24 YEARS),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baseline and after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12 </a:t>
              </a:r>
              <a:r>
                <a:rPr lang="en-US" sz="1000" cap="all" dirty="0">
                  <a:solidFill>
                    <a:prstClr val="black"/>
                  </a:solidFill>
                </a:rPr>
                <a:t>months of self-test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availability, STAR </a:t>
              </a:r>
              <a:r>
                <a:rPr lang="en-US" sz="1000" cap="all" dirty="0">
                  <a:solidFill>
                    <a:prstClr val="black"/>
                  </a:solidFill>
                </a:rPr>
                <a:t>self-testing project, Malawi,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Zambia and </a:t>
              </a:r>
              <a:r>
                <a:rPr lang="en-US" sz="1000" cap="all" dirty="0">
                  <a:solidFill>
                    <a:prstClr val="black"/>
                  </a:solidFill>
                </a:rPr>
                <a:t>Zimbabwe,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2016–2017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00" y="5877272"/>
              <a:ext cx="116570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STAR project,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SELF-TESTING REACHING YOUNG PEOPLE AND MEN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04" y="1124741"/>
              <a:ext cx="7791139" cy="3992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29938"/>
            <a:chOff x="390972" y="432000"/>
            <a:chExt cx="9585325" cy="5629938"/>
          </a:xfrm>
        </p:grpSpPr>
        <p:sp>
          <p:nvSpPr>
            <p:cNvPr id="5" name="Rectangle 4"/>
            <p:cNvSpPr/>
            <p:nvPr/>
          </p:nvSpPr>
          <p:spPr>
            <a:xfrm>
              <a:off x="608400" y="5400000"/>
              <a:ext cx="7199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countries with training 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programmes</a:t>
              </a:r>
              <a:r>
                <a:rPr lang="en-US" sz="1000" cap="all" dirty="0">
                  <a:solidFill>
                    <a:prstClr val="black"/>
                  </a:solidFill>
                </a:rPr>
                <a:t>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for health-care workers on </a:t>
              </a:r>
              <a:r>
                <a:rPr lang="en-US" sz="1000" cap="all" dirty="0">
                  <a:solidFill>
                    <a:prstClr val="black"/>
                  </a:solidFill>
                </a:rPr>
                <a:t>human rights and non-discrimination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legal frameworks </a:t>
              </a:r>
              <a:r>
                <a:rPr lang="en-US" sz="1000" cap="all" dirty="0">
                  <a:solidFill>
                    <a:prstClr val="black"/>
                  </a:solidFill>
                </a:rPr>
                <a:t>as applicable to HIV,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region,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459" y="1303594"/>
              <a:ext cx="6131433" cy="3919919"/>
            </a:xfrm>
            <a:prstGeom prst="rect">
              <a:avLst/>
            </a:prstGeom>
          </p:spPr>
        </p:pic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0" defTabSz="914400"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TRAINING FOR STIGMA AND DISCRIMINATION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REDUCTION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r>
                <a:rPr lang="en-US" sz="1000" cap="all" dirty="0">
                  <a:solidFill>
                    <a:prstClr val="black"/>
                  </a:solidFill>
                </a:rPr>
                <a:t> </a:t>
              </a:r>
              <a:endParaRPr lang="en-US" sz="1000" i="1" cap="all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400" y="5877272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4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29938"/>
            <a:chOff x="390972" y="432000"/>
            <a:chExt cx="9585325" cy="5629938"/>
          </a:xfrm>
        </p:grpSpPr>
        <p:sp>
          <p:nvSpPr>
            <p:cNvPr id="5" name="Rectangle 4"/>
            <p:cNvSpPr/>
            <p:nvPr/>
          </p:nvSpPr>
          <p:spPr>
            <a:xfrm>
              <a:off x="608400" y="5400000"/>
              <a:ext cx="73434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countries that have HAD training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and/or capacity-building </a:t>
              </a:r>
              <a:r>
                <a:rPr lang="en-US" sz="1000" cap="all" dirty="0">
                  <a:solidFill>
                    <a:prstClr val="black"/>
                  </a:solidFill>
                </a:rPr>
                <a:t>on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HIV-related </a:t>
              </a:r>
              <a:r>
                <a:rPr lang="en-US" sz="1000" cap="all" dirty="0">
                  <a:solidFill>
                    <a:prstClr val="black"/>
                  </a:solidFill>
                </a:rPr>
                <a:t>rights for people living with HIV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key 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populationS</a:t>
              </a:r>
              <a:r>
                <a:rPr lang="en-US" sz="1000" cap="all" dirty="0">
                  <a:solidFill>
                    <a:prstClr val="black"/>
                  </a:solidFill>
                </a:rPr>
                <a:t> IN THE PAST TWO YEARS,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region,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951" y="1157038"/>
              <a:ext cx="6011990" cy="40646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400" y="5877272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0" defTabSz="914400"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TRAINING FOR STIGMA AND DISCRIMINATION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REDUCTION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r>
                <a:rPr lang="en-US" sz="1000" cap="all" dirty="0">
                  <a:solidFill>
                    <a:prstClr val="black"/>
                  </a:solidFill>
                </a:rPr>
                <a:t> </a:t>
              </a:r>
              <a:endParaRPr lang="en-US" sz="1000" i="1" cap="all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4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6425" y="432000"/>
            <a:ext cx="9585325" cy="5661296"/>
            <a:chOff x="606425" y="432000"/>
            <a:chExt cx="9585325" cy="5661296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REACHING MEN AND YOUNG PEOPLE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8400" y="5366297"/>
              <a:ext cx="57390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Progress </a:t>
              </a:r>
              <a:r>
                <a:rPr lang="en-US" sz="1000" cap="all" dirty="0">
                  <a:solidFill>
                    <a:prstClr val="black"/>
                  </a:solidFill>
                </a:rPr>
                <a:t>towards the 90–90–90 targets, men (aged 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years and </a:t>
              </a:r>
              <a:r>
                <a:rPr lang="en-US" sz="1000" cap="all" dirty="0">
                  <a:solidFill>
                    <a:prstClr val="black"/>
                  </a:solidFill>
                </a:rPr>
                <a:t>older) and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young </a:t>
              </a:r>
              <a:r>
                <a:rPr lang="en-US" sz="1000" cap="all" dirty="0">
                  <a:solidFill>
                    <a:prstClr val="black"/>
                  </a:solidFill>
                </a:rPr>
                <a:t>people (aged 15–24 years), 16 communities in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rural Uganda </a:t>
              </a:r>
              <a:r>
                <a:rPr lang="en-US" sz="1000" cap="all" dirty="0">
                  <a:solidFill>
                    <a:prstClr val="black"/>
                  </a:solidFill>
                </a:rPr>
                <a:t>and Kenya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8400" y="5816297"/>
              <a:ext cx="62728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Petersen M, </a:t>
              </a:r>
              <a:r>
                <a:rPr lang="en-US" sz="600" dirty="0" err="1">
                  <a:solidFill>
                    <a:prstClr val="black"/>
                  </a:solidFill>
                </a:rPr>
                <a:t>Balzer</a:t>
              </a:r>
              <a:r>
                <a:rPr lang="en-US" sz="600" dirty="0">
                  <a:solidFill>
                    <a:prstClr val="black"/>
                  </a:solidFill>
                </a:rPr>
                <a:t> L, </a:t>
              </a:r>
              <a:r>
                <a:rPr lang="en-US" sz="600" dirty="0" err="1">
                  <a:solidFill>
                    <a:prstClr val="black"/>
                  </a:solidFill>
                </a:rPr>
                <a:t>Kwarsiima</a:t>
              </a:r>
              <a:r>
                <a:rPr lang="en-US" sz="600" dirty="0">
                  <a:solidFill>
                    <a:prstClr val="black"/>
                  </a:solidFill>
                </a:rPr>
                <a:t> D, Sang N, </a:t>
              </a:r>
              <a:r>
                <a:rPr lang="en-US" sz="600" dirty="0" err="1">
                  <a:solidFill>
                    <a:prstClr val="black"/>
                  </a:solidFill>
                </a:rPr>
                <a:t>Chamie</a:t>
              </a:r>
              <a:r>
                <a:rPr lang="en-US" sz="600" dirty="0">
                  <a:solidFill>
                    <a:prstClr val="black"/>
                  </a:solidFill>
                </a:rPr>
                <a:t> G, </a:t>
              </a:r>
              <a:r>
                <a:rPr lang="en-US" sz="600" dirty="0" err="1">
                  <a:solidFill>
                    <a:prstClr val="black"/>
                  </a:solidFill>
                </a:rPr>
                <a:t>Ayieko</a:t>
              </a:r>
              <a:r>
                <a:rPr lang="en-US" sz="600" dirty="0">
                  <a:solidFill>
                    <a:prstClr val="black"/>
                  </a:solidFill>
                </a:rPr>
                <a:t> J et al. Association of implementation of a universal testing and </a:t>
              </a:r>
              <a:r>
                <a:rPr lang="en-US" sz="600" dirty="0" smtClean="0">
                  <a:solidFill>
                    <a:prstClr val="black"/>
                  </a:solidFill>
                </a:rPr>
                <a:t>treatment intervention </a:t>
              </a:r>
              <a:r>
                <a:rPr lang="en-US" sz="600" dirty="0">
                  <a:solidFill>
                    <a:prstClr val="black"/>
                  </a:solidFill>
                </a:rPr>
                <a:t>with HIV diagnosis,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receipt </a:t>
              </a:r>
              <a:r>
                <a:rPr lang="en-US" sz="600" dirty="0">
                  <a:solidFill>
                    <a:prstClr val="black"/>
                  </a:solidFill>
                </a:rPr>
                <a:t>of antiretroviral therapy, and viral suppression in East Africa. JAMA. 2017;317(21):2196–2206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84" y="980728"/>
              <a:ext cx="6697504" cy="4223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3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00"/>
            <a:ext cx="10285200" cy="13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805312"/>
            <a:chOff x="390972" y="432000"/>
            <a:chExt cx="9585325" cy="5805312"/>
          </a:xfrm>
        </p:grpSpPr>
        <p:sp>
          <p:nvSpPr>
            <p:cNvPr id="5" name="Rectangle 4"/>
            <p:cNvSpPr/>
            <p:nvPr/>
          </p:nvSpPr>
          <p:spPr>
            <a:xfrm>
              <a:off x="392400" y="5419841"/>
              <a:ext cx="6349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pregnant women living with HIV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receiving antiretroviral </a:t>
              </a:r>
              <a:r>
                <a:rPr lang="en-US" sz="1000" cap="all" dirty="0" err="1" smtClean="0">
                  <a:solidFill>
                    <a:prstClr val="black"/>
                  </a:solidFill>
                </a:rPr>
                <a:t>medicineS</a:t>
              </a:r>
              <a:r>
                <a:rPr lang="en-US" sz="1000" cap="all" dirty="0">
                  <a:solidFill>
                    <a:prstClr val="black"/>
                  </a:solidFill>
                </a:rPr>
                <a:t>*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to </a:t>
              </a:r>
              <a:r>
                <a:rPr lang="en-US" sz="1000" cap="all" dirty="0">
                  <a:solidFill>
                    <a:prstClr val="black"/>
                  </a:solidFill>
                </a:rPr>
                <a:t>prevent mother-to-child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transmission, 23 </a:t>
              </a:r>
              <a:r>
                <a:rPr lang="en-US" sz="1000" cap="all" dirty="0">
                  <a:solidFill>
                    <a:prstClr val="black"/>
                  </a:solidFill>
                </a:rPr>
                <a:t>priority </a:t>
              </a:r>
              <a:r>
                <a:rPr lang="en-US" sz="1000" cap="all" dirty="0" err="1">
                  <a:solidFill>
                    <a:prstClr val="black"/>
                  </a:solidFill>
                </a:rPr>
                <a:t>countrieS</a:t>
              </a:r>
              <a:r>
                <a:rPr lang="en-US" sz="1000" cap="all" dirty="0">
                  <a:solidFill>
                    <a:prstClr val="black"/>
                  </a:solidFill>
                </a:rPr>
                <a:t>**,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2400" y="5775647"/>
              <a:ext cx="19511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Either prophylaxis or lifelong therapy.</a:t>
              </a:r>
            </a:p>
            <a:p>
              <a:r>
                <a:rPr lang="en-US" sz="600" dirty="0">
                  <a:solidFill>
                    <a:prstClr val="black"/>
                  </a:solidFill>
                </a:rPr>
                <a:t>** Start Free Stay Free AIDS Free priority countries.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060" y="1243940"/>
              <a:ext cx="6638925" cy="4084891"/>
            </a:xfrm>
            <a:prstGeom prst="rect">
              <a:avLst/>
            </a:prstGeom>
          </p:spPr>
        </p:pic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REACHING A MILESTONE TOWARDS ELIMINATION OF MOTHER-TO-CHILD TRANSMISSION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97332"/>
            <a:chOff x="390972" y="432000"/>
            <a:chExt cx="9585325" cy="5697332"/>
          </a:xfrm>
        </p:grpSpPr>
        <p:sp>
          <p:nvSpPr>
            <p:cNvPr id="5" name="Rectangle 4"/>
            <p:cNvSpPr/>
            <p:nvPr/>
          </p:nvSpPr>
          <p:spPr>
            <a:xfrm>
              <a:off x="630000" y="5310000"/>
              <a:ext cx="6295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Condom </a:t>
              </a:r>
              <a:r>
                <a:rPr lang="en-US" sz="1000" cap="all" dirty="0">
                  <a:solidFill>
                    <a:prstClr val="black"/>
                  </a:solidFill>
                </a:rPr>
                <a:t>use at last high-risk sex and new HIV infections, adults (aged 15–49 years),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11 </a:t>
              </a:r>
              <a:r>
                <a:rPr lang="en-US" sz="1000" cap="all" dirty="0">
                  <a:solidFill>
                    <a:prstClr val="black"/>
                  </a:solidFill>
                </a:rPr>
                <a:t>countries, 2000–2016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000" y="5760000"/>
              <a:ext cx="2693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 Population-based surveys, 2000–2016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Percent decrease in new infections between 2000 and 2016.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INCREASES IN CONDOM USE COINCIDE WITH DECLINES </a:t>
              </a:r>
              <a:endParaRPr lang="en-US" alt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alt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NEW HIV INFECTIONS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87" y="1268760"/>
              <a:ext cx="8731769" cy="3804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9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5" name="Rectangle 4"/>
            <p:cNvSpPr/>
            <p:nvPr/>
          </p:nvSpPr>
          <p:spPr>
            <a:xfrm>
              <a:off x="751012" y="5525972"/>
              <a:ext cx="79864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sterile needles and syringes distributed per person who injects drugs, by country, 2014–2016.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1012" y="5795972"/>
              <a:ext cx="1842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Global AIDS Monitoring, 2015–2017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*Most recently available data from 2014 to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INSUFFICIENT DISTRIBUTION OF A CRITICAL AND COST-EFFECTIVE PREVENTION TOOL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52" y="1366953"/>
              <a:ext cx="9132440" cy="4137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2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849820"/>
            <a:chOff x="390972" y="432000"/>
            <a:chExt cx="9585325" cy="5849820"/>
          </a:xfrm>
        </p:grpSpPr>
        <p:sp>
          <p:nvSpPr>
            <p:cNvPr id="5" name="Rectangle 4"/>
            <p:cNvSpPr/>
            <p:nvPr/>
          </p:nvSpPr>
          <p:spPr>
            <a:xfrm>
              <a:off x="967036" y="5457822"/>
              <a:ext cx="44839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Availability </a:t>
              </a:r>
              <a:r>
                <a:rPr lang="en-US" sz="1000" cap="all" dirty="0">
                  <a:solidFill>
                    <a:prstClr val="black"/>
                  </a:solidFill>
                </a:rPr>
                <a:t>of pre-exposure prophylaxis, by country,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67036" y="5727822"/>
              <a:ext cx="610455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See text for further explanation.</a:t>
              </a:r>
            </a:p>
            <a:p>
              <a:r>
                <a:rPr lang="en-US" sz="600" dirty="0">
                  <a:solidFill>
                    <a:prstClr val="black"/>
                  </a:solidFill>
                </a:rPr>
                <a:t>** A framework for </a:t>
              </a:r>
              <a:r>
                <a:rPr lang="en-US" sz="600" dirty="0" err="1">
                  <a:solidFill>
                    <a:prstClr val="black"/>
                  </a:solidFill>
                </a:rPr>
                <a:t>PrEP</a:t>
              </a:r>
              <a:r>
                <a:rPr lang="en-US" sz="600" dirty="0">
                  <a:solidFill>
                    <a:prstClr val="black"/>
                  </a:solidFill>
                </a:rPr>
                <a:t> scale-up includes clinical guidelines; service provider training; access-oriented </a:t>
              </a:r>
              <a:r>
                <a:rPr lang="en-US" sz="600" dirty="0" err="1">
                  <a:solidFill>
                    <a:prstClr val="black"/>
                  </a:solidFill>
                </a:rPr>
                <a:t>PrEP</a:t>
              </a:r>
              <a:r>
                <a:rPr lang="en-US" sz="600" dirty="0">
                  <a:solidFill>
                    <a:prstClr val="black"/>
                  </a:solidFill>
                </a:rPr>
                <a:t> services; use of generic </a:t>
              </a:r>
              <a:r>
                <a:rPr lang="en-US" sz="600" dirty="0" err="1">
                  <a:solidFill>
                    <a:prstClr val="black"/>
                  </a:solidFill>
                </a:rPr>
                <a:t>PrEP</a:t>
              </a:r>
              <a:r>
                <a:rPr lang="en-US" sz="600" dirty="0">
                  <a:solidFill>
                    <a:prstClr val="black"/>
                  </a:solidFill>
                </a:rPr>
                <a:t>, price subsidy or reimbursement;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effective </a:t>
              </a:r>
              <a:r>
                <a:rPr lang="en-US" sz="600" dirty="0">
                  <a:solidFill>
                    <a:prstClr val="black"/>
                  </a:solidFill>
                </a:rPr>
                <a:t>demand creation.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AVAILABILITY OF PREP STILL LIMITED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03" y="980728"/>
              <a:ext cx="7159752" cy="435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8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61296"/>
            <a:chOff x="390972" y="432000"/>
            <a:chExt cx="9585325" cy="5661296"/>
          </a:xfrm>
        </p:grpSpPr>
        <p:sp>
          <p:nvSpPr>
            <p:cNvPr id="5" name="Rectangle 4"/>
            <p:cNvSpPr/>
            <p:nvPr/>
          </p:nvSpPr>
          <p:spPr>
            <a:xfrm>
              <a:off x="392400" y="5638630"/>
              <a:ext cx="58496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Prevalence </a:t>
              </a:r>
              <a:r>
                <a:rPr lang="en-US" sz="1000" cap="all" dirty="0">
                  <a:solidFill>
                    <a:prstClr val="black"/>
                  </a:solidFill>
                </a:rPr>
                <a:t>of male circumcision (AGED 15–49), 14 priority countries, 2005–2015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2400" y="5908630"/>
              <a:ext cx="181492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Population-based surveys, 2005–2015.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VOLUNTARY MEDICAL MALE CIRCUMCISION NEEDS A BOOST </a:t>
              </a:r>
              <a:endParaRPr lang="en-US" alt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alt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KEY COUNTRIES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68" y="1298418"/>
              <a:ext cx="7285384" cy="4194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5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589288"/>
            <a:chOff x="390972" y="432000"/>
            <a:chExt cx="9585325" cy="5589288"/>
          </a:xfrm>
        </p:grpSpPr>
        <p:sp>
          <p:nvSpPr>
            <p:cNvPr id="5" name="Rectangle 4"/>
            <p:cNvSpPr/>
            <p:nvPr/>
          </p:nvSpPr>
          <p:spPr>
            <a:xfrm>
              <a:off x="1080000" y="5310000"/>
              <a:ext cx="531748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Countries with education policies that provide for life skills</a:t>
              </a:r>
              <a:r>
                <a:rPr lang="en-US" sz="1600" dirty="0" smtClean="0">
                  <a:solidFill>
                    <a:srgbClr val="000000"/>
                  </a:solidFill>
                  <a:latin typeface="Trend Sans One"/>
                </a:rPr>
                <a:t>-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based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and sexuality education in schools and teacher training, 2016 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0000" y="5836622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ENSURING YOUNG PEOPLE HAVE THE KNOWLEDGE THEY NEED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28" y="1602666"/>
              <a:ext cx="6652764" cy="3167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7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61296"/>
            <a:chOff x="390972" y="432000"/>
            <a:chExt cx="9585325" cy="5661296"/>
          </a:xfrm>
        </p:grpSpPr>
        <p:sp>
          <p:nvSpPr>
            <p:cNvPr id="5" name="Rectangle 4"/>
            <p:cNvSpPr/>
            <p:nvPr/>
          </p:nvSpPr>
          <p:spPr>
            <a:xfrm>
              <a:off x="720000" y="5310000"/>
              <a:ext cx="71545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Percentage </a:t>
              </a:r>
              <a:r>
                <a:rPr lang="en-US" sz="1000" cap="all" dirty="0">
                  <a:solidFill>
                    <a:prstClr val="black"/>
                  </a:solidFill>
                </a:rPr>
                <a:t>of countries with domestic violence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legislation reporting that </a:t>
              </a:r>
              <a:r>
                <a:rPr lang="en-US" sz="1000" cap="all" dirty="0">
                  <a:solidFill>
                    <a:prstClr val="black"/>
                  </a:solidFill>
                </a:rPr>
                <a:t>different forms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of </a:t>
              </a:r>
              <a:r>
                <a:rPr lang="en-US" sz="1000" cap="all" dirty="0">
                  <a:solidFill>
                    <a:prstClr val="black"/>
                  </a:solidFill>
                </a:rPr>
                <a:t>violence are integrated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in legislation</a:t>
              </a:r>
              <a:r>
                <a:rPr lang="en-US" sz="1000" cap="all" dirty="0">
                  <a:solidFill>
                    <a:prstClr val="black"/>
                  </a:solidFill>
                </a:rPr>
                <a:t>, REPORTING COUNTRIES,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0000" y="5908630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LAWS ON DOMESTIC VIOLENCE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1" y="1340768"/>
              <a:ext cx="8418958" cy="3785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6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61296"/>
            <a:chOff x="390972" y="432000"/>
            <a:chExt cx="9585325" cy="5661296"/>
          </a:xfrm>
        </p:grpSpPr>
        <p:sp>
          <p:nvSpPr>
            <p:cNvPr id="5" name="Rectangle 4"/>
            <p:cNvSpPr/>
            <p:nvPr/>
          </p:nvSpPr>
          <p:spPr>
            <a:xfrm>
              <a:off x="1244704" y="5391300"/>
              <a:ext cx="49327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Countries </a:t>
              </a:r>
              <a:r>
                <a:rPr lang="en-US" sz="1000" cap="all" dirty="0">
                  <a:solidFill>
                    <a:prstClr val="black"/>
                  </a:solidFill>
                </a:rPr>
                <a:t>where cash transfer </a:t>
              </a:r>
              <a:r>
                <a:rPr lang="en-US" sz="1000" cap="all" dirty="0" err="1">
                  <a:solidFill>
                    <a:prstClr val="black"/>
                  </a:solidFill>
                </a:rPr>
                <a:t>programmes</a:t>
              </a:r>
              <a:r>
                <a:rPr lang="en-US" sz="1000" cap="all" dirty="0">
                  <a:solidFill>
                    <a:prstClr val="black"/>
                  </a:solidFill>
                </a:rPr>
                <a:t> for young women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(</a:t>
              </a:r>
              <a:r>
                <a:rPr lang="en-US" sz="1000" cap="all" dirty="0">
                  <a:solidFill>
                    <a:prstClr val="black"/>
                  </a:solidFill>
                </a:rPr>
                <a:t>aged 15–24 years) are being implemented, by region, 2016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4704" y="5908630"/>
              <a:ext cx="22317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National Commitments and Policy Instrument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KEEPING GIRLS IN SCHOOL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282" y="1175530"/>
              <a:ext cx="5952458" cy="3950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2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661296"/>
            <a:chOff x="390972" y="432000"/>
            <a:chExt cx="9585325" cy="5661296"/>
          </a:xfrm>
        </p:grpSpPr>
        <p:sp>
          <p:nvSpPr>
            <p:cNvPr id="5" name="Rectangle 4"/>
            <p:cNvSpPr/>
            <p:nvPr/>
          </p:nvSpPr>
          <p:spPr>
            <a:xfrm>
              <a:off x="1039044" y="5098630"/>
              <a:ext cx="61302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Tuberculosis </a:t>
              </a:r>
              <a:r>
                <a:rPr lang="en-US" sz="1000" cap="all" dirty="0">
                  <a:solidFill>
                    <a:prstClr val="black"/>
                  </a:solidFill>
                </a:rPr>
                <a:t>cases AND tuberculosis-related deaths among people living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cap="all" dirty="0">
                  <a:solidFill>
                    <a:prstClr val="black"/>
                  </a:solidFill>
                </a:rPr>
                <a:t>HIV, number of notified tuberculosis patients who were known to be living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cap="all" dirty="0">
                  <a:solidFill>
                    <a:prstClr val="black"/>
                  </a:solidFill>
                </a:rPr>
                <a:t>HIV, and number of tuberculosis patients living with HIV ON antiretroviral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therapy</a:t>
              </a:r>
              <a:r>
                <a:rPr lang="en-US" sz="1000" cap="all" dirty="0">
                  <a:solidFill>
                    <a:prstClr val="black"/>
                  </a:solidFill>
                </a:rPr>
                <a:t>, global, 2005–2015 </a:t>
              </a:r>
              <a:endParaRPr lang="en-US" sz="1000" cap="all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9044" y="5908630"/>
              <a:ext cx="306526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Global tuberculosis report, 2016. Geneva: World Health Organization; 2016.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IN THE GLOBAL RESPONSE TO TUBERCULOSIS AND HIV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36" y="1041812"/>
              <a:ext cx="7110398" cy="387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7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6425" y="432000"/>
            <a:ext cx="9585325" cy="5791998"/>
            <a:chOff x="606425" y="432000"/>
            <a:chExt cx="9585325" cy="5791998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RESOURCE AVAILABILITY IN DANGER OF FALLING SHORT </a:t>
              </a:r>
              <a:endParaRPr lang="en-US" altLang="en-US" sz="2200" dirty="0" smtClean="0">
                <a:solidFill>
                  <a:prstClr val="black"/>
                </a:solidFill>
                <a:latin typeface="Arial Bold" charset="0"/>
              </a:endParaRPr>
            </a:p>
            <a:p>
              <a:pPr eaLnBrk="1" hangingPunct="1"/>
              <a:r>
                <a:rPr lang="en-US" altLang="en-US" sz="2200" dirty="0" smtClean="0">
                  <a:solidFill>
                    <a:prstClr val="black"/>
                  </a:solidFill>
                  <a:latin typeface="Arial Bold" charset="0"/>
                </a:rPr>
                <a:t>OF </a:t>
              </a:r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GLOBAL COMMITMENTS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252" y="1484784"/>
              <a:ext cx="723964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8400" y="5220000"/>
              <a:ext cx="65513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and projected resource needs by 2020, low- and middle-income countries*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June 2017 on HIV resource availability.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Financing </a:t>
              </a:r>
              <a:r>
                <a:rPr lang="en-US" sz="600" dirty="0">
                  <a:solidFill>
                    <a:prstClr val="black"/>
                  </a:solidFill>
                </a:rPr>
                <a:t>the response to low- and middle-income countries: international assistance from Donor Governments in 2016. </a:t>
              </a:r>
              <a:r>
                <a:rPr lang="en-US" sz="600" dirty="0" smtClean="0">
                  <a:solidFill>
                    <a:prstClr val="black"/>
                  </a:solidFill>
                </a:rPr>
                <a:t>The Henry </a:t>
              </a:r>
              <a:r>
                <a:rPr lang="en-US" sz="600" dirty="0">
                  <a:solidFill>
                    <a:prstClr val="black"/>
                  </a:solidFill>
                </a:rPr>
                <a:t>J. Kaiser Family Foundation and UNAIDS (in press).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GAM/GARPR </a:t>
              </a:r>
              <a:r>
                <a:rPr lang="en-US" sz="600" dirty="0">
                  <a:solidFill>
                    <a:prstClr val="black"/>
                  </a:solidFill>
                </a:rPr>
                <a:t>reports (2005–2017). Philanthropic support to address HIV/AIDS </a:t>
              </a:r>
              <a:r>
                <a:rPr lang="en-US" sz="600" dirty="0" smtClean="0">
                  <a:solidFill>
                    <a:prstClr val="black"/>
                  </a:solidFill>
                </a:rPr>
                <a:t>in 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</a:t>
              </a:r>
              <a:r>
                <a:rPr lang="en-US" sz="600" dirty="0">
                  <a:solidFill>
                    <a:prstClr val="black"/>
                  </a:solidFill>
                </a:rPr>
                <a:t>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3" y="937160"/>
            <a:ext cx="9385173" cy="4768596"/>
          </a:xfrm>
          <a:prstGeom prst="rect">
            <a:avLst/>
          </a:prstGeom>
        </p:spPr>
      </p:pic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606425" y="432000"/>
            <a:ext cx="9585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cap="all" dirty="0">
                <a:latin typeface="Arial Bold" charset="0"/>
              </a:rPr>
              <a:t>Fast-Track cities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00" y="5760000"/>
            <a:ext cx="8855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cap="all" dirty="0" smtClean="0"/>
              <a:t>Cities </a:t>
            </a:r>
            <a:r>
              <a:rPr lang="en-US" sz="1000" cap="all" dirty="0"/>
              <a:t>and municipalities THAT have signed on to the 2014 Paris </a:t>
            </a:r>
            <a:r>
              <a:rPr lang="en-US" sz="1000" cap="all" dirty="0" smtClean="0"/>
              <a:t>Declaration on </a:t>
            </a:r>
            <a:r>
              <a:rPr lang="en-US" sz="1000" cap="all" dirty="0"/>
              <a:t>ending the AIDS </a:t>
            </a:r>
            <a:r>
              <a:rPr lang="en-US" sz="1000" cap="all" dirty="0" smtClean="0"/>
              <a:t>epidemic, 2017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608400" y="6030000"/>
            <a:ext cx="88555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Source: UNAIDS </a:t>
            </a:r>
            <a:r>
              <a:rPr lang="en-US" sz="600" dirty="0" smtClean="0"/>
              <a:t>2017.</a:t>
            </a:r>
            <a:endParaRPr lang="en-US" sz="600" dirty="0"/>
          </a:p>
        </p:txBody>
      </p:sp>
      <p:sp>
        <p:nvSpPr>
          <p:cNvPr id="7" name="Rectangle 6"/>
          <p:cNvSpPr/>
          <p:nvPr/>
        </p:nvSpPr>
        <p:spPr>
          <a:xfrm>
            <a:off x="6120000" y="5310000"/>
            <a:ext cx="323357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See the Fast-Track Cities Global Web Portal (available at </a:t>
            </a:r>
            <a:r>
              <a:rPr lang="en-US" sz="600" dirty="0">
                <a:hlinkClick r:id="rId3"/>
              </a:rPr>
              <a:t>http://</a:t>
            </a:r>
            <a:r>
              <a:rPr lang="en-US" sz="600" dirty="0" smtClean="0">
                <a:hlinkClick r:id="rId3"/>
              </a:rPr>
              <a:t>www.fast-trackcities.org</a:t>
            </a:r>
            <a:r>
              <a:rPr lang="en-US" sz="600" dirty="0">
                <a:hlinkClick r:id="rId3"/>
              </a:rPr>
              <a:t>/</a:t>
            </a:r>
            <a:r>
              <a:rPr lang="en-US" sz="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52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0"/>
            <a:ext cx="10285200" cy="13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6425" y="432000"/>
            <a:ext cx="9585325" cy="5422666"/>
            <a:chOff x="606425" y="432000"/>
            <a:chExt cx="9585325" cy="5422666"/>
          </a:xfrm>
        </p:grpSpPr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606425" y="432000"/>
              <a:ext cx="95853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prstClr val="black"/>
                  </a:solidFill>
                  <a:latin typeface="Arial Bold" charset="0"/>
                </a:rPr>
                <a:t>DECLINE IN DEATHS MORE RAPID AMONG WOMEN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99084" y="5220000"/>
              <a:ext cx="20858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AIDS-related </a:t>
              </a:r>
              <a:r>
                <a:rPr lang="en-US" sz="1000" cap="all" dirty="0">
                  <a:solidFill>
                    <a:prstClr val="black"/>
                  </a:solidFill>
                </a:rPr>
                <a:t>deaths,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All ages</a:t>
              </a:r>
              <a:r>
                <a:rPr lang="en-US" sz="1000" cap="all" dirty="0">
                  <a:solidFill>
                    <a:prstClr val="black"/>
                  </a:solidFill>
                </a:rPr>
                <a:t>, global, 2000–2016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99084" y="5670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5391" y="5220000"/>
              <a:ext cx="21843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AIDS-related </a:t>
              </a:r>
              <a:r>
                <a:rPr lang="en-US" sz="1000" cap="all" dirty="0">
                  <a:solidFill>
                    <a:prstClr val="black"/>
                  </a:solidFill>
                </a:rPr>
                <a:t>deaths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sex</a:t>
              </a:r>
              <a:r>
                <a:rPr lang="en-US" sz="1000" cap="all" dirty="0">
                  <a:solidFill>
                    <a:prstClr val="black"/>
                  </a:solidFill>
                </a:rPr>
                <a:t>, all ages, global, 2000–2016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5390" y="5670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06" y="1412776"/>
              <a:ext cx="8489728" cy="3612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7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000" cap="all" dirty="0">
            <a:solidFill>
              <a:prstClr val="black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3E74733-972D-4CD3-8F5C-248DF96D864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E1AAE0A-8786-4129-8F63-6364D84FA54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BDF9F09-1C67-411C-8390-69F45FDE68E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A796567-3D7E-4144-BCE2-D36437566A8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6C3AE64-3A65-496C-9A01-CDCAEF02489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D04CAE-4E38-48CA-BC1E-C431E2367D1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CEE770C-6D29-4D6B-BA98-18455F742BA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1008649-C3F8-48E6-BE84-4178C35C743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D090D37-7665-4BEC-9FD2-19990F45C63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4672B0B-60DC-467C-91F0-BBC4CE3C937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7583</TotalTime>
  <Words>3579</Words>
  <Application>Microsoft Office PowerPoint</Application>
  <PresentationFormat>35mm Slides</PresentationFormat>
  <Paragraphs>281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Default Design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Fadriquela, Efren</dc:creator>
  <cp:lastModifiedBy>Nathalie Gouiran</cp:lastModifiedBy>
  <cp:revision>449</cp:revision>
  <cp:lastPrinted>2017-07-03T13:06:20Z</cp:lastPrinted>
  <dcterms:created xsi:type="dcterms:W3CDTF">2011-11-02T09:59:30Z</dcterms:created>
  <dcterms:modified xsi:type="dcterms:W3CDTF">2017-08-24T15:52:01Z</dcterms:modified>
</cp:coreProperties>
</file>